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tags/tag4.xml" ContentType="application/vnd.openxmlformats-officedocument.presentationml.tags+xml"/>
  <Override PartName="/ppt/notesSlides/notesSlide5.xml" ContentType="application/vnd.openxmlformats-officedocument.presentationml.notesSlide+xml"/>
  <Override PartName="/ppt/tags/tag5.xml" ContentType="application/vnd.openxmlformats-officedocument.presentationml.tags+xml"/>
  <Override PartName="/ppt/notesSlides/notesSlide6.xml" ContentType="application/vnd.openxmlformats-officedocument.presentationml.notesSlide+xml"/>
  <Override PartName="/ppt/tags/tag6.xml" ContentType="application/vnd.openxmlformats-officedocument.presentationml.tags+xml"/>
  <Override PartName="/ppt/notesSlides/notesSlide7.xml" ContentType="application/vnd.openxmlformats-officedocument.presentationml.notesSlide+xml"/>
  <Override PartName="/ppt/tags/tag7.xml" ContentType="application/vnd.openxmlformats-officedocument.presentationml.tags+xml"/>
  <Override PartName="/ppt/notesSlides/notesSlide8.xml" ContentType="application/vnd.openxmlformats-officedocument.presentationml.notesSlide+xml"/>
  <Override PartName="/ppt/tags/tag8.xml" ContentType="application/vnd.openxmlformats-officedocument.presentationml.tags+xml"/>
  <Override PartName="/ppt/notesSlides/notesSlide9.xml" ContentType="application/vnd.openxmlformats-officedocument.presentationml.notesSlide+xml"/>
  <Override PartName="/ppt/tags/tag9.xml" ContentType="application/vnd.openxmlformats-officedocument.presentationml.tags+xml"/>
  <Override PartName="/ppt/notesSlides/notesSlide10.xml" ContentType="application/vnd.openxmlformats-officedocument.presentationml.notesSlide+xml"/>
  <Override PartName="/ppt/tags/tag10.xml" ContentType="application/vnd.openxmlformats-officedocument.presentationml.tags+xml"/>
  <Override PartName="/ppt/notesSlides/notesSlide11.xml" ContentType="application/vnd.openxmlformats-officedocument.presentationml.notesSlide+xml"/>
  <Override PartName="/ppt/tags/tag11.xml" ContentType="application/vnd.openxmlformats-officedocument.presentationml.tags+xml"/>
  <Override PartName="/ppt/notesSlides/notesSlide12.xml" ContentType="application/vnd.openxmlformats-officedocument.presentationml.notesSlide+xml"/>
  <Override PartName="/ppt/tags/tag12.xml" ContentType="application/vnd.openxmlformats-officedocument.presentationml.tags+xml"/>
  <Override PartName="/ppt/notesSlides/notesSlide13.xml" ContentType="application/vnd.openxmlformats-officedocument.presentationml.notesSlide+xml"/>
  <Override PartName="/ppt/tags/tag13.xml" ContentType="application/vnd.openxmlformats-officedocument.presentationml.tags+xml"/>
  <Override PartName="/ppt/notesSlides/notesSlide14.xml" ContentType="application/vnd.openxmlformats-officedocument.presentationml.notesSlide+xml"/>
  <Override PartName="/ppt/tags/tag14.xml" ContentType="application/vnd.openxmlformats-officedocument.presentationml.tags+xml"/>
  <Override PartName="/ppt/notesSlides/notesSlide15.xml" ContentType="application/vnd.openxmlformats-officedocument.presentationml.notesSlide+xml"/>
  <Override PartName="/ppt/tags/tag15.xml" ContentType="application/vnd.openxmlformats-officedocument.presentationml.tags+xml"/>
  <Override PartName="/ppt/notesSlides/notesSlide16.xml" ContentType="application/vnd.openxmlformats-officedocument.presentationml.notesSlide+xml"/>
  <Override PartName="/ppt/tags/tag16.xml" ContentType="application/vnd.openxmlformats-officedocument.presentationml.tags+xml"/>
  <Override PartName="/ppt/notesSlides/notesSlide17.xml" ContentType="application/vnd.openxmlformats-officedocument.presentationml.notesSlide+xml"/>
  <Override PartName="/ppt/tags/tag17.xml" ContentType="application/vnd.openxmlformats-officedocument.presentationml.tags+xml"/>
  <Override PartName="/ppt/notesSlides/notesSlide18.xml" ContentType="application/vnd.openxmlformats-officedocument.presentationml.notesSlide+xml"/>
  <Override PartName="/ppt/tags/tag18.xml" ContentType="application/vnd.openxmlformats-officedocument.presentationml.tags+xml"/>
  <Override PartName="/ppt/notesSlides/notesSlide19.xml" ContentType="application/vnd.openxmlformats-officedocument.presentationml.notesSlide+xml"/>
  <Override PartName="/ppt/tags/tag19.xml" ContentType="application/vnd.openxmlformats-officedocument.presentationml.tags+xml"/>
  <Override PartName="/ppt/notesSlides/notesSlide20.xml" ContentType="application/vnd.openxmlformats-officedocument.presentationml.notesSlide+xml"/>
  <Override PartName="/ppt/tags/tag20.xml" ContentType="application/vnd.openxmlformats-officedocument.presentationml.tags+xml"/>
  <Override PartName="/ppt/notesSlides/notesSlide21.xml" ContentType="application/vnd.openxmlformats-officedocument.presentationml.notesSlide+xml"/>
  <Override PartName="/ppt/tags/tag21.xml" ContentType="application/vnd.openxmlformats-officedocument.presentationml.tags+xml"/>
  <Override PartName="/ppt/notesSlides/notesSlide22.xml" ContentType="application/vnd.openxmlformats-officedocument.presentationml.notesSlide+xml"/>
  <Override PartName="/ppt/tags/tag22.xml" ContentType="application/vnd.openxmlformats-officedocument.presentationml.tags+xml"/>
  <Override PartName="/ppt/notesSlides/notesSlide23.xml" ContentType="application/vnd.openxmlformats-officedocument.presentationml.notesSlide+xml"/>
  <Override PartName="/ppt/tags/tag23.xml" ContentType="application/vnd.openxmlformats-officedocument.presentationml.tags+xml"/>
  <Override PartName="/ppt/notesSlides/notesSlide24.xml" ContentType="application/vnd.openxmlformats-officedocument.presentationml.notesSlide+xml"/>
  <Override PartName="/ppt/tags/tag24.xml" ContentType="application/vnd.openxmlformats-officedocument.presentationml.tags+xml"/>
  <Override PartName="/ppt/notesSlides/notesSlide25.xml" ContentType="application/vnd.openxmlformats-officedocument.presentationml.notesSlide+xml"/>
  <Override PartName="/ppt/tags/tag25.xml" ContentType="application/vnd.openxmlformats-officedocument.presentationml.tags+xml"/>
  <Override PartName="/ppt/notesSlides/notesSlide26.xml" ContentType="application/vnd.openxmlformats-officedocument.presentationml.notesSlide+xml"/>
  <Override PartName="/ppt/tags/tag26.xml" ContentType="application/vnd.openxmlformats-officedocument.presentationml.tags+xml"/>
  <Override PartName="/ppt/notesSlides/notesSlide2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342" r:id="rId3"/>
    <p:sldId id="326" r:id="rId4"/>
    <p:sldId id="343" r:id="rId5"/>
    <p:sldId id="341" r:id="rId6"/>
    <p:sldId id="362" r:id="rId7"/>
    <p:sldId id="328" r:id="rId8"/>
    <p:sldId id="329" r:id="rId9"/>
    <p:sldId id="327" r:id="rId10"/>
    <p:sldId id="332" r:id="rId11"/>
    <p:sldId id="361" r:id="rId12"/>
    <p:sldId id="335" r:id="rId13"/>
    <p:sldId id="334" r:id="rId14"/>
    <p:sldId id="336" r:id="rId15"/>
    <p:sldId id="330" r:id="rId16"/>
    <p:sldId id="360" r:id="rId17"/>
    <p:sldId id="346" r:id="rId18"/>
    <p:sldId id="338" r:id="rId19"/>
    <p:sldId id="355" r:id="rId20"/>
    <p:sldId id="337" r:id="rId21"/>
    <p:sldId id="340" r:id="rId22"/>
    <p:sldId id="331" r:id="rId23"/>
    <p:sldId id="359" r:id="rId24"/>
    <p:sldId id="339" r:id="rId25"/>
    <p:sldId id="344" r:id="rId26"/>
    <p:sldId id="358" r:id="rId27"/>
    <p:sldId id="356" r:id="rId28"/>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BA11EAC-6C92-9CD0-BD1B-CF4B9087B7A6}" name="Meredith M" initials="MM" userId="ab9ab1160718f57d"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5959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4030" autoAdjust="0"/>
  </p:normalViewPr>
  <p:slideViewPr>
    <p:cSldViewPr snapToGrid="0">
      <p:cViewPr varScale="1">
        <p:scale>
          <a:sx n="118" d="100"/>
          <a:sy n="118" d="100"/>
        </p:scale>
        <p:origin x="194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22725" y="0"/>
            <a:ext cx="3078163" cy="469900"/>
          </a:xfrm>
          <a:prstGeom prst="rect">
            <a:avLst/>
          </a:prstGeom>
        </p:spPr>
        <p:txBody>
          <a:bodyPr vert="horz" lIns="91440" tIns="45720" rIns="91440" bIns="45720" rtlCol="0"/>
          <a:lstStyle>
            <a:lvl1pPr algn="r">
              <a:defRPr sz="1200"/>
            </a:lvl1pPr>
          </a:lstStyle>
          <a:p>
            <a:fld id="{7CC73506-5E64-488A-8CE1-7F0256C50582}" type="datetimeFigureOut">
              <a:rPr lang="en-US" smtClean="0"/>
              <a:t>4/25/2026</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9613" y="4518025"/>
            <a:ext cx="5683250" cy="369728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8575"/>
            <a:ext cx="3078163" cy="469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2725" y="8918575"/>
            <a:ext cx="3078163" cy="469900"/>
          </a:xfrm>
          <a:prstGeom prst="rect">
            <a:avLst/>
          </a:prstGeom>
        </p:spPr>
        <p:txBody>
          <a:bodyPr vert="horz" lIns="91440" tIns="45720" rIns="91440" bIns="45720" rtlCol="0" anchor="b"/>
          <a:lstStyle>
            <a:lvl1pPr algn="r">
              <a:defRPr sz="1200"/>
            </a:lvl1pPr>
          </a:lstStyle>
          <a:p>
            <a:fld id="{46301072-E610-4EBA-9381-92CDCBACF88B}" type="slidenum">
              <a:rPr lang="en-US" smtClean="0"/>
              <a:t>‹#›</a:t>
            </a:fld>
            <a:endParaRPr lang="en-US"/>
          </a:p>
        </p:txBody>
      </p:sp>
    </p:spTree>
    <p:extLst>
      <p:ext uri="{BB962C8B-B14F-4D97-AF65-F5344CB8AC3E}">
        <p14:creationId xmlns:p14="http://schemas.microsoft.com/office/powerpoint/2010/main" val="22967698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6301072-E610-4EBA-9381-92CDCBACF88B}" type="slidenum">
              <a:rPr lang="en-US" smtClean="0"/>
              <a:t>1</a:t>
            </a:fld>
            <a:endParaRPr lang="en-US"/>
          </a:p>
        </p:txBody>
      </p:sp>
    </p:spTree>
    <p:extLst>
      <p:ext uri="{BB962C8B-B14F-4D97-AF65-F5344CB8AC3E}">
        <p14:creationId xmlns:p14="http://schemas.microsoft.com/office/powerpoint/2010/main" val="34228535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902B33-3E59-4D66-85BF-CA1D8019AFDD}" type="slidenum">
              <a:rPr lang="en-US" smtClean="0"/>
              <a:pPr/>
              <a:t>10</a:t>
            </a:fld>
            <a:endParaRPr lang="en-US" dirty="0"/>
          </a:p>
        </p:txBody>
      </p:sp>
    </p:spTree>
    <p:extLst>
      <p:ext uri="{BB962C8B-B14F-4D97-AF65-F5344CB8AC3E}">
        <p14:creationId xmlns:p14="http://schemas.microsoft.com/office/powerpoint/2010/main" val="40145131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97AEF8-EEA8-4682-EBAD-D50E8B2C72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4ABDCE-3D6B-4D61-8CAB-E68799A29C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AE9E1EE-7C22-A73A-FA55-F4DF152F7B5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F701C42-61AE-86D3-9AFF-80DD0519828A}"/>
              </a:ext>
            </a:extLst>
          </p:cNvPr>
          <p:cNvSpPr>
            <a:spLocks noGrp="1"/>
          </p:cNvSpPr>
          <p:nvPr>
            <p:ph type="sldNum" sz="quarter" idx="10"/>
          </p:nvPr>
        </p:nvSpPr>
        <p:spPr/>
        <p:txBody>
          <a:bodyPr/>
          <a:lstStyle/>
          <a:p>
            <a:fld id="{00902B33-3E59-4D66-85BF-CA1D8019AFDD}" type="slidenum">
              <a:rPr lang="en-US" smtClean="0"/>
              <a:pPr/>
              <a:t>11</a:t>
            </a:fld>
            <a:endParaRPr lang="en-US" dirty="0"/>
          </a:p>
        </p:txBody>
      </p:sp>
    </p:spTree>
    <p:extLst>
      <p:ext uri="{BB962C8B-B14F-4D97-AF65-F5344CB8AC3E}">
        <p14:creationId xmlns:p14="http://schemas.microsoft.com/office/powerpoint/2010/main" val="30082876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902B33-3E59-4D66-85BF-CA1D8019AFDD}" type="slidenum">
              <a:rPr lang="en-US" smtClean="0"/>
              <a:pPr/>
              <a:t>12</a:t>
            </a:fld>
            <a:endParaRPr lang="en-US" dirty="0"/>
          </a:p>
        </p:txBody>
      </p:sp>
    </p:spTree>
    <p:extLst>
      <p:ext uri="{BB962C8B-B14F-4D97-AF65-F5344CB8AC3E}">
        <p14:creationId xmlns:p14="http://schemas.microsoft.com/office/powerpoint/2010/main" val="27520942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902B33-3E59-4D66-85BF-CA1D8019AFDD}" type="slidenum">
              <a:rPr lang="en-US" smtClean="0"/>
              <a:pPr/>
              <a:t>13</a:t>
            </a:fld>
            <a:endParaRPr lang="en-US" dirty="0"/>
          </a:p>
        </p:txBody>
      </p:sp>
    </p:spTree>
    <p:extLst>
      <p:ext uri="{BB962C8B-B14F-4D97-AF65-F5344CB8AC3E}">
        <p14:creationId xmlns:p14="http://schemas.microsoft.com/office/powerpoint/2010/main" val="2226503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902B33-3E59-4D66-85BF-CA1D8019AFDD}" type="slidenum">
              <a:rPr lang="en-US" smtClean="0"/>
              <a:pPr/>
              <a:t>14</a:t>
            </a:fld>
            <a:endParaRPr lang="en-US" dirty="0"/>
          </a:p>
        </p:txBody>
      </p:sp>
    </p:spTree>
    <p:extLst>
      <p:ext uri="{BB962C8B-B14F-4D97-AF65-F5344CB8AC3E}">
        <p14:creationId xmlns:p14="http://schemas.microsoft.com/office/powerpoint/2010/main" val="10513616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902B33-3E59-4D66-85BF-CA1D8019AFDD}" type="slidenum">
              <a:rPr lang="en-US" smtClean="0"/>
              <a:pPr/>
              <a:t>15</a:t>
            </a:fld>
            <a:endParaRPr lang="en-US" dirty="0"/>
          </a:p>
        </p:txBody>
      </p:sp>
    </p:spTree>
    <p:extLst>
      <p:ext uri="{BB962C8B-B14F-4D97-AF65-F5344CB8AC3E}">
        <p14:creationId xmlns:p14="http://schemas.microsoft.com/office/powerpoint/2010/main" val="36215787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347BD3-5583-EB48-F38A-F12BBC0855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BC7065-C202-9859-44C2-6982BC64C1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FC7D66F-14AD-2779-80A6-678FD704EC0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1BEEEB9-897A-A742-15FA-708A109C4BCD}"/>
              </a:ext>
            </a:extLst>
          </p:cNvPr>
          <p:cNvSpPr>
            <a:spLocks noGrp="1"/>
          </p:cNvSpPr>
          <p:nvPr>
            <p:ph type="sldNum" sz="quarter" idx="10"/>
          </p:nvPr>
        </p:nvSpPr>
        <p:spPr/>
        <p:txBody>
          <a:bodyPr/>
          <a:lstStyle/>
          <a:p>
            <a:fld id="{00902B33-3E59-4D66-85BF-CA1D8019AFDD}" type="slidenum">
              <a:rPr lang="en-US" smtClean="0"/>
              <a:pPr/>
              <a:t>16</a:t>
            </a:fld>
            <a:endParaRPr lang="en-US" dirty="0"/>
          </a:p>
        </p:txBody>
      </p:sp>
    </p:spTree>
    <p:extLst>
      <p:ext uri="{BB962C8B-B14F-4D97-AF65-F5344CB8AC3E}">
        <p14:creationId xmlns:p14="http://schemas.microsoft.com/office/powerpoint/2010/main" val="40299806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902B33-3E59-4D66-85BF-CA1D8019AFDD}" type="slidenum">
              <a:rPr lang="en-US" smtClean="0"/>
              <a:pPr/>
              <a:t>17</a:t>
            </a:fld>
            <a:endParaRPr lang="en-US" dirty="0"/>
          </a:p>
        </p:txBody>
      </p:sp>
    </p:spTree>
    <p:extLst>
      <p:ext uri="{BB962C8B-B14F-4D97-AF65-F5344CB8AC3E}">
        <p14:creationId xmlns:p14="http://schemas.microsoft.com/office/powerpoint/2010/main" val="257069692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902B33-3E59-4D66-85BF-CA1D8019AFDD}" type="slidenum">
              <a:rPr lang="en-US" smtClean="0"/>
              <a:pPr/>
              <a:t>18</a:t>
            </a:fld>
            <a:endParaRPr lang="en-US" dirty="0"/>
          </a:p>
        </p:txBody>
      </p:sp>
    </p:spTree>
    <p:extLst>
      <p:ext uri="{BB962C8B-B14F-4D97-AF65-F5344CB8AC3E}">
        <p14:creationId xmlns:p14="http://schemas.microsoft.com/office/powerpoint/2010/main" val="277679152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6ED152-D6FB-0D30-0202-5F82D638DE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C82804-C3ED-7AEA-8441-FF8249ACC72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8829728-C620-AB89-A183-587D47A9F94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79A470E-F7F2-F3F1-1080-194DA7915B28}"/>
              </a:ext>
            </a:extLst>
          </p:cNvPr>
          <p:cNvSpPr>
            <a:spLocks noGrp="1"/>
          </p:cNvSpPr>
          <p:nvPr>
            <p:ph type="sldNum" sz="quarter" idx="10"/>
          </p:nvPr>
        </p:nvSpPr>
        <p:spPr/>
        <p:txBody>
          <a:bodyPr/>
          <a:lstStyle/>
          <a:p>
            <a:fld id="{00902B33-3E59-4D66-85BF-CA1D8019AFDD}" type="slidenum">
              <a:rPr lang="en-US" smtClean="0"/>
              <a:pPr/>
              <a:t>19</a:t>
            </a:fld>
            <a:endParaRPr lang="en-US" dirty="0"/>
          </a:p>
        </p:txBody>
      </p:sp>
    </p:spTree>
    <p:extLst>
      <p:ext uri="{BB962C8B-B14F-4D97-AF65-F5344CB8AC3E}">
        <p14:creationId xmlns:p14="http://schemas.microsoft.com/office/powerpoint/2010/main" val="8512028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No recertification yet, but this is probably coming</a:t>
            </a:r>
          </a:p>
          <a:p>
            <a:pPr marL="171450" indent="-171450">
              <a:buFontTx/>
              <a:buChar char="-"/>
            </a:pPr>
            <a:r>
              <a:rPr lang="en-US" dirty="0"/>
              <a:t>You are required to wear “Official” attire</a:t>
            </a:r>
          </a:p>
          <a:p>
            <a:pPr marL="171450" indent="-171450">
              <a:buFontTx/>
              <a:buChar char="-"/>
            </a:pPr>
            <a:r>
              <a:rPr lang="en-US" dirty="0"/>
              <a:t>Wear your badge, which means you have to complete the background check</a:t>
            </a:r>
          </a:p>
        </p:txBody>
      </p:sp>
      <p:sp>
        <p:nvSpPr>
          <p:cNvPr id="4" name="Slide Number Placeholder 3"/>
          <p:cNvSpPr>
            <a:spLocks noGrp="1"/>
          </p:cNvSpPr>
          <p:nvPr>
            <p:ph type="sldNum" sz="quarter" idx="10"/>
          </p:nvPr>
        </p:nvSpPr>
        <p:spPr/>
        <p:txBody>
          <a:bodyPr/>
          <a:lstStyle/>
          <a:p>
            <a:fld id="{00902B33-3E59-4D66-85BF-CA1D8019AFDD}" type="slidenum">
              <a:rPr lang="en-US" smtClean="0"/>
              <a:pPr/>
              <a:t>2</a:t>
            </a:fld>
            <a:endParaRPr lang="en-US" dirty="0"/>
          </a:p>
        </p:txBody>
      </p:sp>
    </p:spTree>
    <p:extLst>
      <p:ext uri="{BB962C8B-B14F-4D97-AF65-F5344CB8AC3E}">
        <p14:creationId xmlns:p14="http://schemas.microsoft.com/office/powerpoint/2010/main" val="239127465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902B33-3E59-4D66-85BF-CA1D8019AFDD}" type="slidenum">
              <a:rPr lang="en-US" smtClean="0"/>
              <a:pPr/>
              <a:t>20</a:t>
            </a:fld>
            <a:endParaRPr lang="en-US" dirty="0"/>
          </a:p>
        </p:txBody>
      </p:sp>
    </p:spTree>
    <p:extLst>
      <p:ext uri="{BB962C8B-B14F-4D97-AF65-F5344CB8AC3E}">
        <p14:creationId xmlns:p14="http://schemas.microsoft.com/office/powerpoint/2010/main" val="6019520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902B33-3E59-4D66-85BF-CA1D8019AFDD}" type="slidenum">
              <a:rPr lang="en-US" smtClean="0"/>
              <a:pPr/>
              <a:t>21</a:t>
            </a:fld>
            <a:endParaRPr lang="en-US" dirty="0"/>
          </a:p>
        </p:txBody>
      </p:sp>
    </p:spTree>
    <p:extLst>
      <p:ext uri="{BB962C8B-B14F-4D97-AF65-F5344CB8AC3E}">
        <p14:creationId xmlns:p14="http://schemas.microsoft.com/office/powerpoint/2010/main" val="77081581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902B33-3E59-4D66-85BF-CA1D8019AFDD}" type="slidenum">
              <a:rPr lang="en-US" smtClean="0"/>
              <a:pPr/>
              <a:t>22</a:t>
            </a:fld>
            <a:endParaRPr lang="en-US" dirty="0"/>
          </a:p>
        </p:txBody>
      </p:sp>
    </p:spTree>
    <p:extLst>
      <p:ext uri="{BB962C8B-B14F-4D97-AF65-F5344CB8AC3E}">
        <p14:creationId xmlns:p14="http://schemas.microsoft.com/office/powerpoint/2010/main" val="42091902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3D9DF0-CFE5-5899-5A83-6FFBA88339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FB589D-0F06-6BCB-7586-5F02C4B6576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5A2182-367A-A012-F629-DE057F70D06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4F76D98-80DD-2F6F-6B95-3904B8D64F6D}"/>
              </a:ext>
            </a:extLst>
          </p:cNvPr>
          <p:cNvSpPr>
            <a:spLocks noGrp="1"/>
          </p:cNvSpPr>
          <p:nvPr>
            <p:ph type="sldNum" sz="quarter" idx="10"/>
          </p:nvPr>
        </p:nvSpPr>
        <p:spPr/>
        <p:txBody>
          <a:bodyPr/>
          <a:lstStyle/>
          <a:p>
            <a:fld id="{00902B33-3E59-4D66-85BF-CA1D8019AFDD}" type="slidenum">
              <a:rPr lang="en-US" smtClean="0"/>
              <a:pPr/>
              <a:t>23</a:t>
            </a:fld>
            <a:endParaRPr lang="en-US" dirty="0"/>
          </a:p>
        </p:txBody>
      </p:sp>
    </p:spTree>
    <p:extLst>
      <p:ext uri="{BB962C8B-B14F-4D97-AF65-F5344CB8AC3E}">
        <p14:creationId xmlns:p14="http://schemas.microsoft.com/office/powerpoint/2010/main" val="228368825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902B33-3E59-4D66-85BF-CA1D8019AFDD}" type="slidenum">
              <a:rPr lang="en-US" smtClean="0"/>
              <a:pPr/>
              <a:t>24</a:t>
            </a:fld>
            <a:endParaRPr lang="en-US" dirty="0"/>
          </a:p>
        </p:txBody>
      </p:sp>
    </p:spTree>
    <p:extLst>
      <p:ext uri="{BB962C8B-B14F-4D97-AF65-F5344CB8AC3E}">
        <p14:creationId xmlns:p14="http://schemas.microsoft.com/office/powerpoint/2010/main" val="203236642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902B33-3E59-4D66-85BF-CA1D8019AFDD}" type="slidenum">
              <a:rPr lang="en-US" smtClean="0"/>
              <a:pPr/>
              <a:t>25</a:t>
            </a:fld>
            <a:endParaRPr lang="en-US" dirty="0"/>
          </a:p>
        </p:txBody>
      </p:sp>
    </p:spTree>
    <p:extLst>
      <p:ext uri="{BB962C8B-B14F-4D97-AF65-F5344CB8AC3E}">
        <p14:creationId xmlns:p14="http://schemas.microsoft.com/office/powerpoint/2010/main" val="207247766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D6BDD9-F3E1-A527-8A4A-3B5D70207F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C50DA8-3539-7C7A-A969-0841F97AB8C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6E489DF-BE9E-580C-3D84-761F825759C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B7C82F6-A5B7-01D2-FCBA-85659DAF852F}"/>
              </a:ext>
            </a:extLst>
          </p:cNvPr>
          <p:cNvSpPr>
            <a:spLocks noGrp="1"/>
          </p:cNvSpPr>
          <p:nvPr>
            <p:ph type="sldNum" sz="quarter" idx="10"/>
          </p:nvPr>
        </p:nvSpPr>
        <p:spPr/>
        <p:txBody>
          <a:bodyPr/>
          <a:lstStyle/>
          <a:p>
            <a:fld id="{00902B33-3E59-4D66-85BF-CA1D8019AFDD}" type="slidenum">
              <a:rPr lang="en-US" smtClean="0"/>
              <a:pPr/>
              <a:t>26</a:t>
            </a:fld>
            <a:endParaRPr lang="en-US" dirty="0"/>
          </a:p>
        </p:txBody>
      </p:sp>
    </p:spTree>
    <p:extLst>
      <p:ext uri="{BB962C8B-B14F-4D97-AF65-F5344CB8AC3E}">
        <p14:creationId xmlns:p14="http://schemas.microsoft.com/office/powerpoint/2010/main" val="164069649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899F42-D2DE-96E4-F77D-99F286D860A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DA4EDB-B2F8-67F6-E72B-210485D04D2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DBF893-EFB4-6AC1-2862-52DB8413F9A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2C98C83-76D2-ABCD-EB25-28A251327403}"/>
              </a:ext>
            </a:extLst>
          </p:cNvPr>
          <p:cNvSpPr>
            <a:spLocks noGrp="1"/>
          </p:cNvSpPr>
          <p:nvPr>
            <p:ph type="sldNum" sz="quarter" idx="10"/>
          </p:nvPr>
        </p:nvSpPr>
        <p:spPr/>
        <p:txBody>
          <a:bodyPr/>
          <a:lstStyle/>
          <a:p>
            <a:fld id="{00902B33-3E59-4D66-85BF-CA1D8019AFDD}" type="slidenum">
              <a:rPr lang="en-US" smtClean="0"/>
              <a:pPr/>
              <a:t>27</a:t>
            </a:fld>
            <a:endParaRPr lang="en-US" dirty="0"/>
          </a:p>
        </p:txBody>
      </p:sp>
    </p:spTree>
    <p:extLst>
      <p:ext uri="{BB962C8B-B14F-4D97-AF65-F5344CB8AC3E}">
        <p14:creationId xmlns:p14="http://schemas.microsoft.com/office/powerpoint/2010/main" val="9864082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902B33-3E59-4D66-85BF-CA1D8019AFDD}" type="slidenum">
              <a:rPr lang="en-US" smtClean="0"/>
              <a:pPr/>
              <a:t>3</a:t>
            </a:fld>
            <a:endParaRPr lang="en-US" dirty="0"/>
          </a:p>
        </p:txBody>
      </p:sp>
    </p:spTree>
    <p:extLst>
      <p:ext uri="{BB962C8B-B14F-4D97-AF65-F5344CB8AC3E}">
        <p14:creationId xmlns:p14="http://schemas.microsoft.com/office/powerpoint/2010/main" val="12046978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902B33-3E59-4D66-85BF-CA1D8019AFDD}" type="slidenum">
              <a:rPr lang="en-US" smtClean="0"/>
              <a:pPr/>
              <a:t>4</a:t>
            </a:fld>
            <a:endParaRPr lang="en-US" dirty="0"/>
          </a:p>
        </p:txBody>
      </p:sp>
    </p:spTree>
    <p:extLst>
      <p:ext uri="{BB962C8B-B14F-4D97-AF65-F5344CB8AC3E}">
        <p14:creationId xmlns:p14="http://schemas.microsoft.com/office/powerpoint/2010/main" val="6393428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902B33-3E59-4D66-85BF-CA1D8019AFDD}" type="slidenum">
              <a:rPr lang="en-US" smtClean="0"/>
              <a:pPr/>
              <a:t>5</a:t>
            </a:fld>
            <a:endParaRPr lang="en-US" dirty="0"/>
          </a:p>
        </p:txBody>
      </p:sp>
    </p:spTree>
    <p:extLst>
      <p:ext uri="{BB962C8B-B14F-4D97-AF65-F5344CB8AC3E}">
        <p14:creationId xmlns:p14="http://schemas.microsoft.com/office/powerpoint/2010/main" val="23241793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A8920C-4ABD-8E77-93E4-6A4E575E01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70304C-93B1-FF47-C629-4349A9CC78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8DB720E-41EC-401F-0084-FEC66D25A0F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A53D6DB-E9B2-EB60-B28C-6A46BBEF3EF7}"/>
              </a:ext>
            </a:extLst>
          </p:cNvPr>
          <p:cNvSpPr>
            <a:spLocks noGrp="1"/>
          </p:cNvSpPr>
          <p:nvPr>
            <p:ph type="sldNum" sz="quarter" idx="10"/>
          </p:nvPr>
        </p:nvSpPr>
        <p:spPr/>
        <p:txBody>
          <a:bodyPr/>
          <a:lstStyle/>
          <a:p>
            <a:fld id="{00902B33-3E59-4D66-85BF-CA1D8019AFDD}" type="slidenum">
              <a:rPr lang="en-US" smtClean="0"/>
              <a:pPr/>
              <a:t>6</a:t>
            </a:fld>
            <a:endParaRPr lang="en-US" dirty="0"/>
          </a:p>
        </p:txBody>
      </p:sp>
    </p:spTree>
    <p:extLst>
      <p:ext uri="{BB962C8B-B14F-4D97-AF65-F5344CB8AC3E}">
        <p14:creationId xmlns:p14="http://schemas.microsoft.com/office/powerpoint/2010/main" val="38158732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902B33-3E59-4D66-85BF-CA1D8019AFDD}" type="slidenum">
              <a:rPr lang="en-US" smtClean="0"/>
              <a:pPr/>
              <a:t>7</a:t>
            </a:fld>
            <a:endParaRPr lang="en-US" dirty="0"/>
          </a:p>
        </p:txBody>
      </p:sp>
    </p:spTree>
    <p:extLst>
      <p:ext uri="{BB962C8B-B14F-4D97-AF65-F5344CB8AC3E}">
        <p14:creationId xmlns:p14="http://schemas.microsoft.com/office/powerpoint/2010/main" val="10467674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902B33-3E59-4D66-85BF-CA1D8019AFDD}" type="slidenum">
              <a:rPr lang="en-US" smtClean="0"/>
              <a:pPr/>
              <a:t>8</a:t>
            </a:fld>
            <a:endParaRPr lang="en-US" dirty="0"/>
          </a:p>
        </p:txBody>
      </p:sp>
    </p:spTree>
    <p:extLst>
      <p:ext uri="{BB962C8B-B14F-4D97-AF65-F5344CB8AC3E}">
        <p14:creationId xmlns:p14="http://schemas.microsoft.com/office/powerpoint/2010/main" val="16048494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902B33-3E59-4D66-85BF-CA1D8019AFDD}" type="slidenum">
              <a:rPr lang="en-US" smtClean="0"/>
              <a:pPr/>
              <a:t>9</a:t>
            </a:fld>
            <a:endParaRPr lang="en-US" dirty="0"/>
          </a:p>
        </p:txBody>
      </p:sp>
    </p:spTree>
    <p:extLst>
      <p:ext uri="{BB962C8B-B14F-4D97-AF65-F5344CB8AC3E}">
        <p14:creationId xmlns:p14="http://schemas.microsoft.com/office/powerpoint/2010/main" val="39176599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55F21F-4B6B-FE4D-9F74-D8353C5749A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A6E4CCF-BCDE-B117-DBFD-980E36E1CA4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A361D11-9B70-3A93-FD20-96C8017A35E6}"/>
              </a:ext>
            </a:extLst>
          </p:cNvPr>
          <p:cNvSpPr>
            <a:spLocks noGrp="1"/>
          </p:cNvSpPr>
          <p:nvPr>
            <p:ph type="dt" sz="half" idx="10"/>
          </p:nvPr>
        </p:nvSpPr>
        <p:spPr/>
        <p:txBody>
          <a:bodyPr/>
          <a:lstStyle/>
          <a:p>
            <a:fld id="{F5A8F04E-946A-424C-A788-185A15FAA4A4}" type="datetimeFigureOut">
              <a:rPr lang="en-US" smtClean="0"/>
              <a:t>4/25/2026</a:t>
            </a:fld>
            <a:endParaRPr lang="en-US"/>
          </a:p>
        </p:txBody>
      </p:sp>
      <p:sp>
        <p:nvSpPr>
          <p:cNvPr id="5" name="Footer Placeholder 4">
            <a:extLst>
              <a:ext uri="{FF2B5EF4-FFF2-40B4-BE49-F238E27FC236}">
                <a16:creationId xmlns:a16="http://schemas.microsoft.com/office/drawing/2014/main" id="{A05E8831-9A4F-112F-D9F9-1190C3B7C2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9D6C31-FB57-7767-B2EE-54FB3CFC880A}"/>
              </a:ext>
            </a:extLst>
          </p:cNvPr>
          <p:cNvSpPr>
            <a:spLocks noGrp="1"/>
          </p:cNvSpPr>
          <p:nvPr>
            <p:ph type="sldNum" sz="quarter" idx="12"/>
          </p:nvPr>
        </p:nvSpPr>
        <p:spPr/>
        <p:txBody>
          <a:bodyPr/>
          <a:lstStyle/>
          <a:p>
            <a:fld id="{1046FDC6-C505-41A5-B035-BD232EFCE337}" type="slidenum">
              <a:rPr lang="en-US" smtClean="0"/>
              <a:t>‹#›</a:t>
            </a:fld>
            <a:endParaRPr lang="en-US"/>
          </a:p>
        </p:txBody>
      </p:sp>
    </p:spTree>
    <p:extLst>
      <p:ext uri="{BB962C8B-B14F-4D97-AF65-F5344CB8AC3E}">
        <p14:creationId xmlns:p14="http://schemas.microsoft.com/office/powerpoint/2010/main" val="1345755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0833A6-25B7-5DA6-7954-D2B3672AB8F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4FA525E-8360-FFF8-97F5-9A65828A3E0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69435F2-3CD7-F4F7-894B-85813227C2BA}"/>
              </a:ext>
            </a:extLst>
          </p:cNvPr>
          <p:cNvSpPr>
            <a:spLocks noGrp="1"/>
          </p:cNvSpPr>
          <p:nvPr>
            <p:ph type="dt" sz="half" idx="10"/>
          </p:nvPr>
        </p:nvSpPr>
        <p:spPr/>
        <p:txBody>
          <a:bodyPr/>
          <a:lstStyle/>
          <a:p>
            <a:fld id="{F5A8F04E-946A-424C-A788-185A15FAA4A4}" type="datetimeFigureOut">
              <a:rPr lang="en-US" smtClean="0"/>
              <a:t>4/25/2026</a:t>
            </a:fld>
            <a:endParaRPr lang="en-US"/>
          </a:p>
        </p:txBody>
      </p:sp>
      <p:sp>
        <p:nvSpPr>
          <p:cNvPr id="5" name="Footer Placeholder 4">
            <a:extLst>
              <a:ext uri="{FF2B5EF4-FFF2-40B4-BE49-F238E27FC236}">
                <a16:creationId xmlns:a16="http://schemas.microsoft.com/office/drawing/2014/main" id="{4C8D529E-47B2-38B4-47FB-72D3D84B7D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437C6B-5CB6-5B1A-89EA-F37E444E943E}"/>
              </a:ext>
            </a:extLst>
          </p:cNvPr>
          <p:cNvSpPr>
            <a:spLocks noGrp="1"/>
          </p:cNvSpPr>
          <p:nvPr>
            <p:ph type="sldNum" sz="quarter" idx="12"/>
          </p:nvPr>
        </p:nvSpPr>
        <p:spPr/>
        <p:txBody>
          <a:bodyPr/>
          <a:lstStyle/>
          <a:p>
            <a:fld id="{1046FDC6-C505-41A5-B035-BD232EFCE337}" type="slidenum">
              <a:rPr lang="en-US" smtClean="0"/>
              <a:t>‹#›</a:t>
            </a:fld>
            <a:endParaRPr lang="en-US"/>
          </a:p>
        </p:txBody>
      </p:sp>
    </p:spTree>
    <p:extLst>
      <p:ext uri="{BB962C8B-B14F-4D97-AF65-F5344CB8AC3E}">
        <p14:creationId xmlns:p14="http://schemas.microsoft.com/office/powerpoint/2010/main" val="25292981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C78807-FA71-077E-54BD-BDFAE41D0D9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7BEC4F9-58C4-8515-9E76-310A82DB888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E91DC8A-ABFA-1CA5-BC82-D4F62815F16D}"/>
              </a:ext>
            </a:extLst>
          </p:cNvPr>
          <p:cNvSpPr>
            <a:spLocks noGrp="1"/>
          </p:cNvSpPr>
          <p:nvPr>
            <p:ph type="dt" sz="half" idx="10"/>
          </p:nvPr>
        </p:nvSpPr>
        <p:spPr/>
        <p:txBody>
          <a:bodyPr/>
          <a:lstStyle/>
          <a:p>
            <a:fld id="{F5A8F04E-946A-424C-A788-185A15FAA4A4}" type="datetimeFigureOut">
              <a:rPr lang="en-US" smtClean="0"/>
              <a:t>4/25/2026</a:t>
            </a:fld>
            <a:endParaRPr lang="en-US"/>
          </a:p>
        </p:txBody>
      </p:sp>
      <p:sp>
        <p:nvSpPr>
          <p:cNvPr id="5" name="Footer Placeholder 4">
            <a:extLst>
              <a:ext uri="{FF2B5EF4-FFF2-40B4-BE49-F238E27FC236}">
                <a16:creationId xmlns:a16="http://schemas.microsoft.com/office/drawing/2014/main" id="{D9D5D9E0-C913-3E2C-ADB5-FF1DD7692D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B35393-F858-D632-5AC4-879BA5974A8B}"/>
              </a:ext>
            </a:extLst>
          </p:cNvPr>
          <p:cNvSpPr>
            <a:spLocks noGrp="1"/>
          </p:cNvSpPr>
          <p:nvPr>
            <p:ph type="sldNum" sz="quarter" idx="12"/>
          </p:nvPr>
        </p:nvSpPr>
        <p:spPr/>
        <p:txBody>
          <a:bodyPr/>
          <a:lstStyle/>
          <a:p>
            <a:fld id="{1046FDC6-C505-41A5-B035-BD232EFCE337}" type="slidenum">
              <a:rPr lang="en-US" smtClean="0"/>
              <a:t>‹#›</a:t>
            </a:fld>
            <a:endParaRPr lang="en-US"/>
          </a:p>
        </p:txBody>
      </p:sp>
    </p:spTree>
    <p:extLst>
      <p:ext uri="{BB962C8B-B14F-4D97-AF65-F5344CB8AC3E}">
        <p14:creationId xmlns:p14="http://schemas.microsoft.com/office/powerpoint/2010/main" val="34470820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E6A908-2937-F092-E1CA-E2525E05105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A23EEF6-F524-40B4-FD22-2F42FB0F61F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F50BC6-88C9-BB8B-C25E-481DE72DC508}"/>
              </a:ext>
            </a:extLst>
          </p:cNvPr>
          <p:cNvSpPr>
            <a:spLocks noGrp="1"/>
          </p:cNvSpPr>
          <p:nvPr>
            <p:ph type="dt" sz="half" idx="10"/>
          </p:nvPr>
        </p:nvSpPr>
        <p:spPr/>
        <p:txBody>
          <a:bodyPr/>
          <a:lstStyle/>
          <a:p>
            <a:fld id="{F5A8F04E-946A-424C-A788-185A15FAA4A4}" type="datetimeFigureOut">
              <a:rPr lang="en-US" smtClean="0"/>
              <a:t>4/25/2026</a:t>
            </a:fld>
            <a:endParaRPr lang="en-US"/>
          </a:p>
        </p:txBody>
      </p:sp>
      <p:sp>
        <p:nvSpPr>
          <p:cNvPr id="5" name="Footer Placeholder 4">
            <a:extLst>
              <a:ext uri="{FF2B5EF4-FFF2-40B4-BE49-F238E27FC236}">
                <a16:creationId xmlns:a16="http://schemas.microsoft.com/office/drawing/2014/main" id="{FEECC1AE-6CD0-C54C-3F52-AC2EC08710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25FE96-27AC-79A7-3294-AA97CE4ADEB1}"/>
              </a:ext>
            </a:extLst>
          </p:cNvPr>
          <p:cNvSpPr>
            <a:spLocks noGrp="1"/>
          </p:cNvSpPr>
          <p:nvPr>
            <p:ph type="sldNum" sz="quarter" idx="12"/>
          </p:nvPr>
        </p:nvSpPr>
        <p:spPr/>
        <p:txBody>
          <a:bodyPr/>
          <a:lstStyle/>
          <a:p>
            <a:fld id="{1046FDC6-C505-41A5-B035-BD232EFCE337}" type="slidenum">
              <a:rPr lang="en-US" smtClean="0"/>
              <a:t>‹#›</a:t>
            </a:fld>
            <a:endParaRPr lang="en-US"/>
          </a:p>
        </p:txBody>
      </p:sp>
    </p:spTree>
    <p:extLst>
      <p:ext uri="{BB962C8B-B14F-4D97-AF65-F5344CB8AC3E}">
        <p14:creationId xmlns:p14="http://schemas.microsoft.com/office/powerpoint/2010/main" val="6756546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654C7E-8C0B-2CCE-9A31-F133580F8AF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EC869FB-3C82-D2AF-7F0C-63467E1D3BD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B2DD268-3997-77E2-347B-2B9F6E77B09E}"/>
              </a:ext>
            </a:extLst>
          </p:cNvPr>
          <p:cNvSpPr>
            <a:spLocks noGrp="1"/>
          </p:cNvSpPr>
          <p:nvPr>
            <p:ph type="dt" sz="half" idx="10"/>
          </p:nvPr>
        </p:nvSpPr>
        <p:spPr/>
        <p:txBody>
          <a:bodyPr/>
          <a:lstStyle/>
          <a:p>
            <a:fld id="{F5A8F04E-946A-424C-A788-185A15FAA4A4}" type="datetimeFigureOut">
              <a:rPr lang="en-US" smtClean="0"/>
              <a:t>4/25/2026</a:t>
            </a:fld>
            <a:endParaRPr lang="en-US"/>
          </a:p>
        </p:txBody>
      </p:sp>
      <p:sp>
        <p:nvSpPr>
          <p:cNvPr id="5" name="Footer Placeholder 4">
            <a:extLst>
              <a:ext uri="{FF2B5EF4-FFF2-40B4-BE49-F238E27FC236}">
                <a16:creationId xmlns:a16="http://schemas.microsoft.com/office/drawing/2014/main" id="{9B7042EC-FBA3-A467-FAFB-E35164940C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8BC049-688D-75FD-25F8-76CF72C2D03C}"/>
              </a:ext>
            </a:extLst>
          </p:cNvPr>
          <p:cNvSpPr>
            <a:spLocks noGrp="1"/>
          </p:cNvSpPr>
          <p:nvPr>
            <p:ph type="sldNum" sz="quarter" idx="12"/>
          </p:nvPr>
        </p:nvSpPr>
        <p:spPr/>
        <p:txBody>
          <a:bodyPr/>
          <a:lstStyle/>
          <a:p>
            <a:fld id="{1046FDC6-C505-41A5-B035-BD232EFCE337}" type="slidenum">
              <a:rPr lang="en-US" smtClean="0"/>
              <a:t>‹#›</a:t>
            </a:fld>
            <a:endParaRPr lang="en-US"/>
          </a:p>
        </p:txBody>
      </p:sp>
    </p:spTree>
    <p:extLst>
      <p:ext uri="{BB962C8B-B14F-4D97-AF65-F5344CB8AC3E}">
        <p14:creationId xmlns:p14="http://schemas.microsoft.com/office/powerpoint/2010/main" val="3902928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F1FEB5-A045-9D7E-C708-411178B25C4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CE7C228-9378-D85F-9294-ACD68034A96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4FA879B-F4F6-EF36-BF38-DE619FD9F03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BE4331B-4AD3-775D-290A-94625B7A3300}"/>
              </a:ext>
            </a:extLst>
          </p:cNvPr>
          <p:cNvSpPr>
            <a:spLocks noGrp="1"/>
          </p:cNvSpPr>
          <p:nvPr>
            <p:ph type="dt" sz="half" idx="10"/>
          </p:nvPr>
        </p:nvSpPr>
        <p:spPr/>
        <p:txBody>
          <a:bodyPr/>
          <a:lstStyle/>
          <a:p>
            <a:fld id="{F5A8F04E-946A-424C-A788-185A15FAA4A4}" type="datetimeFigureOut">
              <a:rPr lang="en-US" smtClean="0"/>
              <a:t>4/25/2026</a:t>
            </a:fld>
            <a:endParaRPr lang="en-US"/>
          </a:p>
        </p:txBody>
      </p:sp>
      <p:sp>
        <p:nvSpPr>
          <p:cNvPr id="6" name="Footer Placeholder 5">
            <a:extLst>
              <a:ext uri="{FF2B5EF4-FFF2-40B4-BE49-F238E27FC236}">
                <a16:creationId xmlns:a16="http://schemas.microsoft.com/office/drawing/2014/main" id="{7CE8CA7E-C812-6B40-0DF0-B517641AB26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09B43C0-B5CC-68C4-0C26-BD4BB62577C1}"/>
              </a:ext>
            </a:extLst>
          </p:cNvPr>
          <p:cNvSpPr>
            <a:spLocks noGrp="1"/>
          </p:cNvSpPr>
          <p:nvPr>
            <p:ph type="sldNum" sz="quarter" idx="12"/>
          </p:nvPr>
        </p:nvSpPr>
        <p:spPr/>
        <p:txBody>
          <a:bodyPr/>
          <a:lstStyle/>
          <a:p>
            <a:fld id="{1046FDC6-C505-41A5-B035-BD232EFCE337}" type="slidenum">
              <a:rPr lang="en-US" smtClean="0"/>
              <a:t>‹#›</a:t>
            </a:fld>
            <a:endParaRPr lang="en-US"/>
          </a:p>
        </p:txBody>
      </p:sp>
    </p:spTree>
    <p:extLst>
      <p:ext uri="{BB962C8B-B14F-4D97-AF65-F5344CB8AC3E}">
        <p14:creationId xmlns:p14="http://schemas.microsoft.com/office/powerpoint/2010/main" val="3257684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238CFE-E86F-A28D-1C6E-2E201F3D17A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1239E2E-9332-CDBC-11E9-0B1CBE858C0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B862AEB-D908-67A7-800F-32722BD2F2E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ECDF11A-19CD-C42B-8E54-179A32596E6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EE8A02-4A23-E48A-53AB-3F4A3410A54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24F1E41-02EF-BA53-E0B1-BF01B2260086}"/>
              </a:ext>
            </a:extLst>
          </p:cNvPr>
          <p:cNvSpPr>
            <a:spLocks noGrp="1"/>
          </p:cNvSpPr>
          <p:nvPr>
            <p:ph type="dt" sz="half" idx="10"/>
          </p:nvPr>
        </p:nvSpPr>
        <p:spPr/>
        <p:txBody>
          <a:bodyPr/>
          <a:lstStyle/>
          <a:p>
            <a:fld id="{F5A8F04E-946A-424C-A788-185A15FAA4A4}" type="datetimeFigureOut">
              <a:rPr lang="en-US" smtClean="0"/>
              <a:t>4/25/2026</a:t>
            </a:fld>
            <a:endParaRPr lang="en-US"/>
          </a:p>
        </p:txBody>
      </p:sp>
      <p:sp>
        <p:nvSpPr>
          <p:cNvPr id="8" name="Footer Placeholder 7">
            <a:extLst>
              <a:ext uri="{FF2B5EF4-FFF2-40B4-BE49-F238E27FC236}">
                <a16:creationId xmlns:a16="http://schemas.microsoft.com/office/drawing/2014/main" id="{8A1E63E1-98D7-BF56-4AA4-D2554C1C9AF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9B98388-CB21-74DC-8EB7-8DE422562871}"/>
              </a:ext>
            </a:extLst>
          </p:cNvPr>
          <p:cNvSpPr>
            <a:spLocks noGrp="1"/>
          </p:cNvSpPr>
          <p:nvPr>
            <p:ph type="sldNum" sz="quarter" idx="12"/>
          </p:nvPr>
        </p:nvSpPr>
        <p:spPr/>
        <p:txBody>
          <a:bodyPr/>
          <a:lstStyle/>
          <a:p>
            <a:fld id="{1046FDC6-C505-41A5-B035-BD232EFCE337}" type="slidenum">
              <a:rPr lang="en-US" smtClean="0"/>
              <a:t>‹#›</a:t>
            </a:fld>
            <a:endParaRPr lang="en-US"/>
          </a:p>
        </p:txBody>
      </p:sp>
    </p:spTree>
    <p:extLst>
      <p:ext uri="{BB962C8B-B14F-4D97-AF65-F5344CB8AC3E}">
        <p14:creationId xmlns:p14="http://schemas.microsoft.com/office/powerpoint/2010/main" val="15664794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62B6C9-F081-A73B-5184-19A231C1624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7C5E3AA-85D5-E078-0224-9A61C444DC19}"/>
              </a:ext>
            </a:extLst>
          </p:cNvPr>
          <p:cNvSpPr>
            <a:spLocks noGrp="1"/>
          </p:cNvSpPr>
          <p:nvPr>
            <p:ph type="dt" sz="half" idx="10"/>
          </p:nvPr>
        </p:nvSpPr>
        <p:spPr/>
        <p:txBody>
          <a:bodyPr/>
          <a:lstStyle/>
          <a:p>
            <a:fld id="{F5A8F04E-946A-424C-A788-185A15FAA4A4}" type="datetimeFigureOut">
              <a:rPr lang="en-US" smtClean="0"/>
              <a:t>4/25/2026</a:t>
            </a:fld>
            <a:endParaRPr lang="en-US"/>
          </a:p>
        </p:txBody>
      </p:sp>
      <p:sp>
        <p:nvSpPr>
          <p:cNvPr id="4" name="Footer Placeholder 3">
            <a:extLst>
              <a:ext uri="{FF2B5EF4-FFF2-40B4-BE49-F238E27FC236}">
                <a16:creationId xmlns:a16="http://schemas.microsoft.com/office/drawing/2014/main" id="{143FEE29-A3E5-29AF-CF78-C963DE9364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048EDC4-0F40-85F1-5349-9E21B198A201}"/>
              </a:ext>
            </a:extLst>
          </p:cNvPr>
          <p:cNvSpPr>
            <a:spLocks noGrp="1"/>
          </p:cNvSpPr>
          <p:nvPr>
            <p:ph type="sldNum" sz="quarter" idx="12"/>
          </p:nvPr>
        </p:nvSpPr>
        <p:spPr/>
        <p:txBody>
          <a:bodyPr/>
          <a:lstStyle/>
          <a:p>
            <a:fld id="{1046FDC6-C505-41A5-B035-BD232EFCE337}" type="slidenum">
              <a:rPr lang="en-US" smtClean="0"/>
              <a:t>‹#›</a:t>
            </a:fld>
            <a:endParaRPr lang="en-US"/>
          </a:p>
        </p:txBody>
      </p:sp>
    </p:spTree>
    <p:extLst>
      <p:ext uri="{BB962C8B-B14F-4D97-AF65-F5344CB8AC3E}">
        <p14:creationId xmlns:p14="http://schemas.microsoft.com/office/powerpoint/2010/main" val="28347652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5015680-3488-5C4E-9530-149457C72354}"/>
              </a:ext>
            </a:extLst>
          </p:cNvPr>
          <p:cNvSpPr>
            <a:spLocks noGrp="1"/>
          </p:cNvSpPr>
          <p:nvPr>
            <p:ph type="dt" sz="half" idx="10"/>
          </p:nvPr>
        </p:nvSpPr>
        <p:spPr/>
        <p:txBody>
          <a:bodyPr/>
          <a:lstStyle/>
          <a:p>
            <a:fld id="{F5A8F04E-946A-424C-A788-185A15FAA4A4}" type="datetimeFigureOut">
              <a:rPr lang="en-US" smtClean="0"/>
              <a:t>4/25/2026</a:t>
            </a:fld>
            <a:endParaRPr lang="en-US"/>
          </a:p>
        </p:txBody>
      </p:sp>
      <p:sp>
        <p:nvSpPr>
          <p:cNvPr id="3" name="Footer Placeholder 2">
            <a:extLst>
              <a:ext uri="{FF2B5EF4-FFF2-40B4-BE49-F238E27FC236}">
                <a16:creationId xmlns:a16="http://schemas.microsoft.com/office/drawing/2014/main" id="{D405956E-1E0C-CA7E-066F-3FECBF70E61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7D84A21-9B97-F2F4-BD1D-B968F917A471}"/>
              </a:ext>
            </a:extLst>
          </p:cNvPr>
          <p:cNvSpPr>
            <a:spLocks noGrp="1"/>
          </p:cNvSpPr>
          <p:nvPr>
            <p:ph type="sldNum" sz="quarter" idx="12"/>
          </p:nvPr>
        </p:nvSpPr>
        <p:spPr/>
        <p:txBody>
          <a:bodyPr/>
          <a:lstStyle/>
          <a:p>
            <a:fld id="{1046FDC6-C505-41A5-B035-BD232EFCE337}" type="slidenum">
              <a:rPr lang="en-US" smtClean="0"/>
              <a:t>‹#›</a:t>
            </a:fld>
            <a:endParaRPr lang="en-US"/>
          </a:p>
        </p:txBody>
      </p:sp>
    </p:spTree>
    <p:extLst>
      <p:ext uri="{BB962C8B-B14F-4D97-AF65-F5344CB8AC3E}">
        <p14:creationId xmlns:p14="http://schemas.microsoft.com/office/powerpoint/2010/main" val="535674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D18A6-9C8A-7D6B-C6A5-FEC580F3EA1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A57142B-E4DF-8703-5BF2-D4E69E8E6E4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9D01516-D114-BC8C-6F90-601CFF9AC9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75FE821-6019-4295-B7AF-5B0AC0B1DBA7}"/>
              </a:ext>
            </a:extLst>
          </p:cNvPr>
          <p:cNvSpPr>
            <a:spLocks noGrp="1"/>
          </p:cNvSpPr>
          <p:nvPr>
            <p:ph type="dt" sz="half" idx="10"/>
          </p:nvPr>
        </p:nvSpPr>
        <p:spPr/>
        <p:txBody>
          <a:bodyPr/>
          <a:lstStyle/>
          <a:p>
            <a:fld id="{F5A8F04E-946A-424C-A788-185A15FAA4A4}" type="datetimeFigureOut">
              <a:rPr lang="en-US" smtClean="0"/>
              <a:t>4/25/2026</a:t>
            </a:fld>
            <a:endParaRPr lang="en-US"/>
          </a:p>
        </p:txBody>
      </p:sp>
      <p:sp>
        <p:nvSpPr>
          <p:cNvPr id="6" name="Footer Placeholder 5">
            <a:extLst>
              <a:ext uri="{FF2B5EF4-FFF2-40B4-BE49-F238E27FC236}">
                <a16:creationId xmlns:a16="http://schemas.microsoft.com/office/drawing/2014/main" id="{E76EBFC5-4A46-DD30-E3AA-0DC894EE1BD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A8E3D08-4FE2-BAB5-087D-80DAC39E040C}"/>
              </a:ext>
            </a:extLst>
          </p:cNvPr>
          <p:cNvSpPr>
            <a:spLocks noGrp="1"/>
          </p:cNvSpPr>
          <p:nvPr>
            <p:ph type="sldNum" sz="quarter" idx="12"/>
          </p:nvPr>
        </p:nvSpPr>
        <p:spPr/>
        <p:txBody>
          <a:bodyPr/>
          <a:lstStyle/>
          <a:p>
            <a:fld id="{1046FDC6-C505-41A5-B035-BD232EFCE337}" type="slidenum">
              <a:rPr lang="en-US" smtClean="0"/>
              <a:t>‹#›</a:t>
            </a:fld>
            <a:endParaRPr lang="en-US"/>
          </a:p>
        </p:txBody>
      </p:sp>
    </p:spTree>
    <p:extLst>
      <p:ext uri="{BB962C8B-B14F-4D97-AF65-F5344CB8AC3E}">
        <p14:creationId xmlns:p14="http://schemas.microsoft.com/office/powerpoint/2010/main" val="31774548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5A39A4-F90F-1BBA-0D28-1C48CA2177E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5E03B1A-0AF8-21AC-1E18-FD55C2B2DCB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5D4A76B-3181-B60B-486D-C8C3705B55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A0A87CC-2E1F-4C23-BC7B-303DC20EDA61}"/>
              </a:ext>
            </a:extLst>
          </p:cNvPr>
          <p:cNvSpPr>
            <a:spLocks noGrp="1"/>
          </p:cNvSpPr>
          <p:nvPr>
            <p:ph type="dt" sz="half" idx="10"/>
          </p:nvPr>
        </p:nvSpPr>
        <p:spPr/>
        <p:txBody>
          <a:bodyPr/>
          <a:lstStyle/>
          <a:p>
            <a:fld id="{F5A8F04E-946A-424C-A788-185A15FAA4A4}" type="datetimeFigureOut">
              <a:rPr lang="en-US" smtClean="0"/>
              <a:t>4/25/2026</a:t>
            </a:fld>
            <a:endParaRPr lang="en-US"/>
          </a:p>
        </p:txBody>
      </p:sp>
      <p:sp>
        <p:nvSpPr>
          <p:cNvPr id="6" name="Footer Placeholder 5">
            <a:extLst>
              <a:ext uri="{FF2B5EF4-FFF2-40B4-BE49-F238E27FC236}">
                <a16:creationId xmlns:a16="http://schemas.microsoft.com/office/drawing/2014/main" id="{8257930A-4A65-9CFC-4D4E-D453264D84F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D135DF9-90CC-F72E-1F7F-887DB04B2EA7}"/>
              </a:ext>
            </a:extLst>
          </p:cNvPr>
          <p:cNvSpPr>
            <a:spLocks noGrp="1"/>
          </p:cNvSpPr>
          <p:nvPr>
            <p:ph type="sldNum" sz="quarter" idx="12"/>
          </p:nvPr>
        </p:nvSpPr>
        <p:spPr/>
        <p:txBody>
          <a:bodyPr/>
          <a:lstStyle/>
          <a:p>
            <a:fld id="{1046FDC6-C505-41A5-B035-BD232EFCE337}" type="slidenum">
              <a:rPr lang="en-US" smtClean="0"/>
              <a:t>‹#›</a:t>
            </a:fld>
            <a:endParaRPr lang="en-US"/>
          </a:p>
        </p:txBody>
      </p:sp>
    </p:spTree>
    <p:extLst>
      <p:ext uri="{BB962C8B-B14F-4D97-AF65-F5344CB8AC3E}">
        <p14:creationId xmlns:p14="http://schemas.microsoft.com/office/powerpoint/2010/main" val="24612424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C001448-F09C-1E1C-47DC-885062BFE51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C1226E7-F810-10CB-696A-0AF1E147108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16E734-1417-2682-64F6-93DAB20C8F5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A8F04E-946A-424C-A788-185A15FAA4A4}" type="datetimeFigureOut">
              <a:rPr lang="en-US" smtClean="0"/>
              <a:t>4/25/2026</a:t>
            </a:fld>
            <a:endParaRPr lang="en-US"/>
          </a:p>
        </p:txBody>
      </p:sp>
      <p:sp>
        <p:nvSpPr>
          <p:cNvPr id="5" name="Footer Placeholder 4">
            <a:extLst>
              <a:ext uri="{FF2B5EF4-FFF2-40B4-BE49-F238E27FC236}">
                <a16:creationId xmlns:a16="http://schemas.microsoft.com/office/drawing/2014/main" id="{D3261714-750D-DB57-8598-9CEC00172D0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7CB7B98-5B50-9B6C-12E0-0094DF25489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46FDC6-C505-41A5-B035-BD232EFCE337}" type="slidenum">
              <a:rPr lang="en-US" smtClean="0"/>
              <a:t>‹#›</a:t>
            </a:fld>
            <a:endParaRPr lang="en-US"/>
          </a:p>
        </p:txBody>
      </p:sp>
    </p:spTree>
    <p:extLst>
      <p:ext uri="{BB962C8B-B14F-4D97-AF65-F5344CB8AC3E}">
        <p14:creationId xmlns:p14="http://schemas.microsoft.com/office/powerpoint/2010/main" val="11578443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9.xml"/><Relationship Id="rId4" Type="http://schemas.openxmlformats.org/officeDocument/2006/relationships/image" Target="../media/image2.jpe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0.xml"/><Relationship Id="rId4" Type="http://schemas.openxmlformats.org/officeDocument/2006/relationships/image" Target="../media/image2.jpe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11.xml"/><Relationship Id="rId4" Type="http://schemas.openxmlformats.org/officeDocument/2006/relationships/image" Target="../media/image2.jpe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12.xml"/><Relationship Id="rId4" Type="http://schemas.openxmlformats.org/officeDocument/2006/relationships/image" Target="../media/image2.jpe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13.xml"/><Relationship Id="rId5" Type="http://schemas.openxmlformats.org/officeDocument/2006/relationships/hyperlink" Target="https://swimtopia.s3.amazonaws.com/275/uploaded_files/25402/files/30863.pdf?1507231109" TargetMode="External"/><Relationship Id="rId4" Type="http://schemas.openxmlformats.org/officeDocument/2006/relationships/image" Target="../media/image2.jpe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14.xml"/><Relationship Id="rId4" Type="http://schemas.openxmlformats.org/officeDocument/2006/relationships/image" Target="../media/image2.jpe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15.xml"/><Relationship Id="rId4" Type="http://schemas.openxmlformats.org/officeDocument/2006/relationships/image" Target="../media/image2.jpe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16.xml"/><Relationship Id="rId4" Type="http://schemas.openxmlformats.org/officeDocument/2006/relationships/image" Target="../media/image2.jpeg"/></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ags" Target="../tags/tag17.xml"/><Relationship Id="rId4" Type="http://schemas.openxmlformats.org/officeDocument/2006/relationships/image" Target="../media/image2.jpeg"/></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tags" Target="../tags/tag18.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notesSlide" Target="../notesSlides/notesSlide2.xml"/><Relationship Id="rId7"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ags" Target="../tags/tag19.xml"/><Relationship Id="rId4" Type="http://schemas.openxmlformats.org/officeDocument/2006/relationships/image" Target="../media/image2.jpeg"/></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tags" Target="../tags/tag20.xml"/><Relationship Id="rId5" Type="http://schemas.openxmlformats.org/officeDocument/2006/relationships/hyperlink" Target="mailto:computers@nwal.org" TargetMode="External"/><Relationship Id="rId4" Type="http://schemas.openxmlformats.org/officeDocument/2006/relationships/image" Target="../media/image2.jpeg"/></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tags" Target="../tags/tag21.xml"/><Relationship Id="rId4" Type="http://schemas.openxmlformats.org/officeDocument/2006/relationships/image" Target="../media/image2.jpeg"/></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tags" Target="../tags/tag22.xml"/><Relationship Id="rId4" Type="http://schemas.openxmlformats.org/officeDocument/2006/relationships/image" Target="../media/image2.jpeg"/></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tags" Target="../tags/tag23.xml"/><Relationship Id="rId4" Type="http://schemas.openxmlformats.org/officeDocument/2006/relationships/image" Target="../media/image2.jpeg"/></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7" Type="http://schemas.openxmlformats.org/officeDocument/2006/relationships/hyperlink" Target="https://help.swimtopia.com/hc/en-us/articles/360025358072#h_01GQZXS00068XRXM1C3ZT6X6QT" TargetMode="External"/><Relationship Id="rId2" Type="http://schemas.openxmlformats.org/officeDocument/2006/relationships/slideLayout" Target="../slideLayouts/slideLayout2.xml"/><Relationship Id="rId1" Type="http://schemas.openxmlformats.org/officeDocument/2006/relationships/tags" Target="../tags/tag24.xml"/><Relationship Id="rId6" Type="http://schemas.openxmlformats.org/officeDocument/2006/relationships/hyperlink" Target="https://help.swimtopia.com/hc/en-us/categories/201035993-MANAGE-YOUR-TEAM-AND-SCHEDULE" TargetMode="External"/><Relationship Id="rId5" Type="http://schemas.openxmlformats.org/officeDocument/2006/relationships/hyperlink" Target="https://help.swimtopia.com/hc/en-us/categories/360000734571-Meet-Maestro-Manage-Your-Meets-" TargetMode="External"/><Relationship Id="rId4" Type="http://schemas.openxmlformats.org/officeDocument/2006/relationships/image" Target="../media/image2.jpeg"/></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2.xml"/><Relationship Id="rId1" Type="http://schemas.openxmlformats.org/officeDocument/2006/relationships/tags" Target="../tags/tag25.xml"/><Relationship Id="rId5" Type="http://schemas.openxmlformats.org/officeDocument/2006/relationships/hyperlink" Target="https://nwalcertified.com/" TargetMode="External"/><Relationship Id="rId4" Type="http://schemas.openxmlformats.org/officeDocument/2006/relationships/image" Target="../media/image2.jpeg"/></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2.xml"/><Relationship Id="rId1" Type="http://schemas.openxmlformats.org/officeDocument/2006/relationships/tags" Target="../tags/tag26.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2.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4.xml"/><Relationship Id="rId5" Type="http://schemas.openxmlformats.org/officeDocument/2006/relationships/hyperlink" Target="https://help.swimtopia.com/hc/en-us/categories/360000734571-Meet-Maestro-Manage-Your-Meets-" TargetMode="External"/><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5.xml"/><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6.xml"/><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7.xml"/><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8.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77D6B2E-37A3-429E-A37C-F30ED64872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1723" y="-1"/>
            <a:ext cx="12225953" cy="6868071"/>
          </a:xfrm>
          <a:prstGeom prst="rect">
            <a:avLst/>
          </a:prstGeom>
          <a:gradFill>
            <a:gsLst>
              <a:gs pos="0">
                <a:srgbClr val="000000"/>
              </a:gs>
              <a:gs pos="100000">
                <a:schemeClr val="accent1">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41959" y="-3"/>
            <a:ext cx="11772269" cy="6868074"/>
          </a:xfrm>
          <a:prstGeom prst="rect">
            <a:avLst/>
          </a:prstGeom>
          <a:gradFill>
            <a:gsLst>
              <a:gs pos="21000">
                <a:schemeClr val="accent1">
                  <a:lumMod val="50000"/>
                  <a:alpha val="83000"/>
                </a:schemeClr>
              </a:gs>
              <a:gs pos="100000">
                <a:schemeClr val="accent1">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5200" y="0"/>
            <a:ext cx="3623374" cy="6868072"/>
          </a:xfrm>
          <a:prstGeom prst="rect">
            <a:avLst/>
          </a:prstGeom>
          <a:gradFill>
            <a:gsLst>
              <a:gs pos="0">
                <a:schemeClr val="accent1">
                  <a:lumMod val="75000"/>
                  <a:alpha val="0"/>
                </a:schemeClr>
              </a:gs>
              <a:gs pos="99000">
                <a:srgbClr val="000000">
                  <a:alpha val="41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1064D5D5-227B-4F66-9AEA-46F570E793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5875" y="-3"/>
            <a:ext cx="12233581" cy="6868076"/>
          </a:xfrm>
          <a:prstGeom prst="rect">
            <a:avLst/>
          </a:prstGeom>
          <a:gradFill>
            <a:gsLst>
              <a:gs pos="3000">
                <a:schemeClr val="accent1">
                  <a:lumMod val="75000"/>
                  <a:alpha val="0"/>
                </a:schemeClr>
              </a:gs>
              <a:gs pos="100000">
                <a:srgbClr val="000000">
                  <a:alpha val="73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646B67A4-D328-4747-A82B-65E84FA463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484334" y="-861824"/>
            <a:ext cx="6861931" cy="8597859"/>
          </a:xfrm>
          <a:prstGeom prst="rect">
            <a:avLst/>
          </a:prstGeom>
          <a:gradFill>
            <a:gsLst>
              <a:gs pos="3000">
                <a:schemeClr val="accent1">
                  <a:lumMod val="75000"/>
                  <a:alpha val="0"/>
                </a:schemeClr>
              </a:gs>
              <a:gs pos="100000">
                <a:srgbClr val="000000">
                  <a:alpha val="27000"/>
                </a:srgb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993193">
            <a:off x="1186972" y="1089049"/>
            <a:ext cx="4967533" cy="4988390"/>
          </a:xfrm>
          <a:prstGeom prst="ellipse">
            <a:avLst/>
          </a:prstGeom>
          <a:gradFill>
            <a:gsLst>
              <a:gs pos="0">
                <a:schemeClr val="accent1">
                  <a:alpha val="26000"/>
                </a:schemeClr>
              </a:gs>
              <a:gs pos="85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9858AF0-C5FF-8A97-E2BD-DEC2E42E1822}"/>
              </a:ext>
            </a:extLst>
          </p:cNvPr>
          <p:cNvSpPr>
            <a:spLocks noGrp="1"/>
          </p:cNvSpPr>
          <p:nvPr>
            <p:ph type="ctrTitle"/>
          </p:nvPr>
        </p:nvSpPr>
        <p:spPr>
          <a:xfrm>
            <a:off x="4856086" y="818984"/>
            <a:ext cx="6714699" cy="3178689"/>
          </a:xfrm>
        </p:spPr>
        <p:txBody>
          <a:bodyPr>
            <a:normAutofit/>
          </a:bodyPr>
          <a:lstStyle/>
          <a:p>
            <a:pPr algn="l"/>
            <a:r>
              <a:rPr lang="en-US" sz="4800" dirty="0">
                <a:solidFill>
                  <a:srgbClr val="FFFFFF"/>
                </a:solidFill>
              </a:rPr>
              <a:t>Computer Official Training</a:t>
            </a:r>
          </a:p>
        </p:txBody>
      </p:sp>
      <p:sp>
        <p:nvSpPr>
          <p:cNvPr id="22" name="Rectangle 21">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4490110"/>
            <a:ext cx="12217710" cy="2377962"/>
          </a:xfrm>
          <a:prstGeom prst="rect">
            <a:avLst/>
          </a:prstGeom>
          <a:gradFill>
            <a:gsLst>
              <a:gs pos="0">
                <a:schemeClr val="accent1">
                  <a:lumMod val="75000"/>
                  <a:alpha val="50000"/>
                </a:schemeClr>
              </a:gs>
              <a:gs pos="99000">
                <a:srgbClr val="000000">
                  <a:alpha val="34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B8AADCC2-226D-FC82-7CDC-15AC768EE2B3}"/>
              </a:ext>
            </a:extLst>
          </p:cNvPr>
          <p:cNvSpPr>
            <a:spLocks noGrp="1"/>
          </p:cNvSpPr>
          <p:nvPr>
            <p:ph type="subTitle" idx="1"/>
          </p:nvPr>
        </p:nvSpPr>
        <p:spPr>
          <a:xfrm>
            <a:off x="4856086" y="4960962"/>
            <a:ext cx="7055893" cy="1078054"/>
          </a:xfrm>
        </p:spPr>
        <p:txBody>
          <a:bodyPr>
            <a:normAutofit/>
          </a:bodyPr>
          <a:lstStyle/>
          <a:p>
            <a:pPr algn="l"/>
            <a:r>
              <a:rPr lang="en-US" dirty="0">
                <a:solidFill>
                  <a:srgbClr val="FFFFFF"/>
                </a:solidFill>
              </a:rPr>
              <a:t>Evan Hein</a:t>
            </a:r>
            <a:br>
              <a:rPr lang="en-US" dirty="0">
                <a:solidFill>
                  <a:srgbClr val="FFFFFF"/>
                </a:solidFill>
              </a:rPr>
            </a:br>
            <a:r>
              <a:rPr lang="en-US" dirty="0">
                <a:solidFill>
                  <a:srgbClr val="FFFFFF"/>
                </a:solidFill>
              </a:rPr>
              <a:t>NWAL 2</a:t>
            </a:r>
            <a:r>
              <a:rPr lang="en-US" baseline="30000" dirty="0">
                <a:solidFill>
                  <a:srgbClr val="FFFFFF"/>
                </a:solidFill>
              </a:rPr>
              <a:t>nd</a:t>
            </a:r>
            <a:r>
              <a:rPr lang="en-US" dirty="0">
                <a:solidFill>
                  <a:srgbClr val="FFFFFF"/>
                </a:solidFill>
              </a:rPr>
              <a:t> VP – Computers</a:t>
            </a:r>
          </a:p>
        </p:txBody>
      </p:sp>
      <p:sp>
        <p:nvSpPr>
          <p:cNvPr id="4" name="Rectangle 3">
            <a:extLst>
              <a:ext uri="{FF2B5EF4-FFF2-40B4-BE49-F238E27FC236}">
                <a16:creationId xmlns:a16="http://schemas.microsoft.com/office/drawing/2014/main" id="{4CA91105-281A-F1C3-C4F1-1A38020FBFF6}"/>
              </a:ext>
            </a:extLst>
          </p:cNvPr>
          <p:cNvSpPr/>
          <p:nvPr/>
        </p:nvSpPr>
        <p:spPr>
          <a:xfrm>
            <a:off x="-3481" y="0"/>
            <a:ext cx="3662066" cy="687421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a:extLst>
              <a:ext uri="{FF2B5EF4-FFF2-40B4-BE49-F238E27FC236}">
                <a16:creationId xmlns:a16="http://schemas.microsoft.com/office/drawing/2014/main" id="{34BE1C56-5E66-03E9-FE8E-030233E4B2A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1549" y="386690"/>
            <a:ext cx="2809875" cy="198120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E1490893-0F57-A69D-82E8-14DCFFEB6857}"/>
              </a:ext>
            </a:extLst>
          </p:cNvPr>
          <p:cNvSpPr/>
          <p:nvPr/>
        </p:nvSpPr>
        <p:spPr>
          <a:xfrm>
            <a:off x="3608174" y="-5"/>
            <a:ext cx="1319426" cy="6874216"/>
          </a:xfrm>
          <a:prstGeom prst="rect">
            <a:avLst/>
          </a:prstGeom>
          <a:gradFill flip="none" rotWithShape="1">
            <a:gsLst>
              <a:gs pos="15000">
                <a:srgbClr val="959595">
                  <a:alpha val="0"/>
                </a:srgbClr>
              </a:gs>
              <a:gs pos="100000">
                <a:schemeClr val="bg1"/>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061613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NWAL-Logo.jpg"/>
          <p:cNvPicPr>
            <a:picLocks noChangeAspect="1"/>
          </p:cNvPicPr>
          <p:nvPr/>
        </p:nvPicPr>
        <p:blipFill>
          <a:blip r:embed="rId4" cstate="print"/>
          <a:stretch>
            <a:fillRect/>
          </a:stretch>
        </p:blipFill>
        <p:spPr>
          <a:xfrm>
            <a:off x="10210800" y="86881"/>
            <a:ext cx="1447800" cy="1021976"/>
          </a:xfrm>
          <a:prstGeom prst="rect">
            <a:avLst/>
          </a:prstGeom>
        </p:spPr>
      </p:pic>
      <p:sp>
        <p:nvSpPr>
          <p:cNvPr id="15" name="TextBox 14">
            <a:extLst>
              <a:ext uri="{FF2B5EF4-FFF2-40B4-BE49-F238E27FC236}">
                <a16:creationId xmlns:a16="http://schemas.microsoft.com/office/drawing/2014/main" id="{37EFB590-56BB-B141-E459-5FF056E7EFAA}"/>
              </a:ext>
            </a:extLst>
          </p:cNvPr>
          <p:cNvSpPr txBox="1"/>
          <p:nvPr/>
        </p:nvSpPr>
        <p:spPr>
          <a:xfrm>
            <a:off x="1981200" y="249260"/>
            <a:ext cx="3992880" cy="707886"/>
          </a:xfrm>
          <a:prstGeom prst="rect">
            <a:avLst/>
          </a:prstGeom>
          <a:noFill/>
        </p:spPr>
        <p:txBody>
          <a:bodyPr wrap="square" rtlCol="0">
            <a:spAutoFit/>
          </a:bodyPr>
          <a:lstStyle/>
          <a:p>
            <a:r>
              <a:rPr lang="en-US" sz="4000" b="1" dirty="0">
                <a:solidFill>
                  <a:srgbClr val="FF0000"/>
                </a:solidFill>
              </a:rPr>
              <a:t>Meet Exchange</a:t>
            </a:r>
          </a:p>
        </p:txBody>
      </p:sp>
      <p:sp>
        <p:nvSpPr>
          <p:cNvPr id="6" name="Content Placeholder 5">
            <a:extLst>
              <a:ext uri="{FF2B5EF4-FFF2-40B4-BE49-F238E27FC236}">
                <a16:creationId xmlns:a16="http://schemas.microsoft.com/office/drawing/2014/main" id="{2A7041E0-4E5A-006A-C4F2-32CA1A83C011}"/>
              </a:ext>
            </a:extLst>
          </p:cNvPr>
          <p:cNvSpPr>
            <a:spLocks noGrp="1"/>
          </p:cNvSpPr>
          <p:nvPr>
            <p:ph idx="1"/>
          </p:nvPr>
        </p:nvSpPr>
        <p:spPr>
          <a:xfrm>
            <a:off x="1981200" y="1108857"/>
            <a:ext cx="8268789" cy="5348174"/>
          </a:xfrm>
        </p:spPr>
        <p:txBody>
          <a:bodyPr>
            <a:noAutofit/>
          </a:bodyPr>
          <a:lstStyle/>
          <a:p>
            <a:pPr marL="514350" indent="-514350">
              <a:buFont typeface="+mj-lt"/>
              <a:buAutoNum type="alphaLcPeriod"/>
            </a:pPr>
            <a:r>
              <a:rPr lang="en-US" sz="2800" dirty="0"/>
              <a:t>In </a:t>
            </a:r>
            <a:r>
              <a:rPr lang="en-US" sz="2800" dirty="0" err="1"/>
              <a:t>Swimtopia</a:t>
            </a:r>
            <a:r>
              <a:rPr lang="en-US" sz="2800" dirty="0"/>
              <a:t> both teams lock out all entry changes and then click on the merge status button to indicate they are ready to merge.  The home team is then able to merge the meet (option shows up once both teams indicate they are ready to merge).</a:t>
            </a:r>
          </a:p>
          <a:p>
            <a:pPr marL="971550" lvl="1" indent="-514350">
              <a:buFont typeface="+mj-lt"/>
              <a:buAutoNum type="romanLcPeriod"/>
            </a:pPr>
            <a:r>
              <a:rPr lang="en-US" dirty="0"/>
              <a:t>If you want to include team records in heat sheets, they must be selected BEFORE the merge</a:t>
            </a:r>
          </a:p>
          <a:p>
            <a:pPr marL="514350" indent="-514350">
              <a:buFont typeface="+mj-lt"/>
              <a:buAutoNum type="alphaLcPeriod"/>
            </a:pPr>
            <a:r>
              <a:rPr lang="en-US" sz="2800" dirty="0"/>
              <a:t>This must be done by Thursday at 6:00PM (unless otherwise agreed upon by both teams) before the meet, and a PDF of entries generated from </a:t>
            </a:r>
            <a:r>
              <a:rPr lang="en-US" sz="2800" dirty="0" err="1"/>
              <a:t>SwimTopia</a:t>
            </a:r>
            <a:r>
              <a:rPr lang="en-US" sz="2800" dirty="0"/>
              <a:t> and sent to the other team</a:t>
            </a:r>
          </a:p>
          <a:p>
            <a:pPr marL="971550" lvl="1" indent="-514350">
              <a:buFont typeface="+mj-lt"/>
              <a:buAutoNum type="romanLcPeriod"/>
            </a:pPr>
            <a:r>
              <a:rPr lang="en-US" dirty="0"/>
              <a:t>The PDF is important because Meet Maestro can be changed after the merge; the PDF serves as the official entry record</a:t>
            </a:r>
            <a:endParaRPr lang="en-US" sz="1600" dirty="0"/>
          </a:p>
        </p:txBody>
      </p:sp>
    </p:spTree>
    <p:custDataLst>
      <p:tags r:id="rId1"/>
    </p:custDataLst>
    <p:extLst>
      <p:ext uri="{BB962C8B-B14F-4D97-AF65-F5344CB8AC3E}">
        <p14:creationId xmlns:p14="http://schemas.microsoft.com/office/powerpoint/2010/main" val="25703908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DAB941-E450-C935-EAE1-3EE796DDA4D3}"/>
            </a:ext>
          </a:extLst>
        </p:cNvPr>
        <p:cNvGrpSpPr/>
        <p:nvPr/>
      </p:nvGrpSpPr>
      <p:grpSpPr>
        <a:xfrm>
          <a:off x="0" y="0"/>
          <a:ext cx="0" cy="0"/>
          <a:chOff x="0" y="0"/>
          <a:chExt cx="0" cy="0"/>
        </a:xfrm>
      </p:grpSpPr>
      <p:pic>
        <p:nvPicPr>
          <p:cNvPr id="8" name="Picture 7" descr="NWAL-Logo.jpg">
            <a:extLst>
              <a:ext uri="{FF2B5EF4-FFF2-40B4-BE49-F238E27FC236}">
                <a16:creationId xmlns:a16="http://schemas.microsoft.com/office/drawing/2014/main" id="{97408E79-0FF5-E529-E111-6FB8AF4F4E4E}"/>
              </a:ext>
            </a:extLst>
          </p:cNvPr>
          <p:cNvPicPr>
            <a:picLocks noChangeAspect="1"/>
          </p:cNvPicPr>
          <p:nvPr/>
        </p:nvPicPr>
        <p:blipFill>
          <a:blip r:embed="rId4" cstate="print"/>
          <a:stretch>
            <a:fillRect/>
          </a:stretch>
        </p:blipFill>
        <p:spPr>
          <a:xfrm>
            <a:off x="10210800" y="86881"/>
            <a:ext cx="1447800" cy="1021976"/>
          </a:xfrm>
          <a:prstGeom prst="rect">
            <a:avLst/>
          </a:prstGeom>
        </p:spPr>
      </p:pic>
      <p:sp>
        <p:nvSpPr>
          <p:cNvPr id="6" name="Content Placeholder 5">
            <a:extLst>
              <a:ext uri="{FF2B5EF4-FFF2-40B4-BE49-F238E27FC236}">
                <a16:creationId xmlns:a16="http://schemas.microsoft.com/office/drawing/2014/main" id="{B57822A5-20D1-0127-2655-4F0BE64BC6CD}"/>
              </a:ext>
            </a:extLst>
          </p:cNvPr>
          <p:cNvSpPr>
            <a:spLocks noGrp="1"/>
          </p:cNvSpPr>
          <p:nvPr>
            <p:ph idx="1"/>
          </p:nvPr>
        </p:nvSpPr>
        <p:spPr>
          <a:xfrm>
            <a:off x="4300396" y="1729212"/>
            <a:ext cx="3268301" cy="2353901"/>
          </a:xfrm>
        </p:spPr>
        <p:txBody>
          <a:bodyPr>
            <a:noAutofit/>
          </a:bodyPr>
          <a:lstStyle/>
          <a:p>
            <a:pPr marL="0" indent="0">
              <a:buNone/>
            </a:pPr>
            <a:endParaRPr lang="en-US" dirty="0"/>
          </a:p>
          <a:p>
            <a:endParaRPr lang="en-US" dirty="0"/>
          </a:p>
        </p:txBody>
      </p:sp>
      <p:sp>
        <p:nvSpPr>
          <p:cNvPr id="2" name="TextBox 1">
            <a:extLst>
              <a:ext uri="{FF2B5EF4-FFF2-40B4-BE49-F238E27FC236}">
                <a16:creationId xmlns:a16="http://schemas.microsoft.com/office/drawing/2014/main" id="{84C95D09-913E-0AC1-086F-4ADCAB6401C9}"/>
              </a:ext>
            </a:extLst>
          </p:cNvPr>
          <p:cNvSpPr txBox="1"/>
          <p:nvPr/>
        </p:nvSpPr>
        <p:spPr>
          <a:xfrm>
            <a:off x="2257696" y="2123328"/>
            <a:ext cx="7676607" cy="707886"/>
          </a:xfrm>
          <a:prstGeom prst="rect">
            <a:avLst/>
          </a:prstGeom>
          <a:noFill/>
        </p:spPr>
        <p:txBody>
          <a:bodyPr wrap="square" rtlCol="0">
            <a:spAutoFit/>
          </a:bodyPr>
          <a:lstStyle/>
          <a:p>
            <a:pPr algn="ctr"/>
            <a:r>
              <a:rPr lang="en-US" sz="4000" b="1" dirty="0">
                <a:solidFill>
                  <a:srgbClr val="FF0000"/>
                </a:solidFill>
              </a:rPr>
              <a:t>Demo</a:t>
            </a:r>
          </a:p>
        </p:txBody>
      </p:sp>
      <p:sp>
        <p:nvSpPr>
          <p:cNvPr id="3" name="Content Placeholder 5">
            <a:extLst>
              <a:ext uri="{FF2B5EF4-FFF2-40B4-BE49-F238E27FC236}">
                <a16:creationId xmlns:a16="http://schemas.microsoft.com/office/drawing/2014/main" id="{A1746CD0-C80A-D7F8-AD44-78DF36C9DC62}"/>
              </a:ext>
            </a:extLst>
          </p:cNvPr>
          <p:cNvSpPr txBox="1">
            <a:spLocks/>
          </p:cNvSpPr>
          <p:nvPr/>
        </p:nvSpPr>
        <p:spPr>
          <a:xfrm>
            <a:off x="1981199" y="3048754"/>
            <a:ext cx="8268789" cy="302803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dirty="0"/>
              <a:t>Entries, building the meet, entries report.</a:t>
            </a:r>
          </a:p>
        </p:txBody>
      </p:sp>
    </p:spTree>
    <p:custDataLst>
      <p:tags r:id="rId1"/>
    </p:custDataLst>
    <p:extLst>
      <p:ext uri="{BB962C8B-B14F-4D97-AF65-F5344CB8AC3E}">
        <p14:creationId xmlns:p14="http://schemas.microsoft.com/office/powerpoint/2010/main" val="33348176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NWAL-Logo.jpg"/>
          <p:cNvPicPr>
            <a:picLocks noChangeAspect="1"/>
          </p:cNvPicPr>
          <p:nvPr/>
        </p:nvPicPr>
        <p:blipFill>
          <a:blip r:embed="rId4" cstate="print"/>
          <a:stretch>
            <a:fillRect/>
          </a:stretch>
        </p:blipFill>
        <p:spPr>
          <a:xfrm>
            <a:off x="10210800" y="86881"/>
            <a:ext cx="1447800" cy="1021976"/>
          </a:xfrm>
          <a:prstGeom prst="rect">
            <a:avLst/>
          </a:prstGeom>
        </p:spPr>
      </p:pic>
      <p:sp>
        <p:nvSpPr>
          <p:cNvPr id="15" name="TextBox 14">
            <a:extLst>
              <a:ext uri="{FF2B5EF4-FFF2-40B4-BE49-F238E27FC236}">
                <a16:creationId xmlns:a16="http://schemas.microsoft.com/office/drawing/2014/main" id="{37EFB590-56BB-B141-E459-5FF056E7EFAA}"/>
              </a:ext>
            </a:extLst>
          </p:cNvPr>
          <p:cNvSpPr txBox="1"/>
          <p:nvPr/>
        </p:nvSpPr>
        <p:spPr>
          <a:xfrm>
            <a:off x="1981200" y="249260"/>
            <a:ext cx="3992880" cy="707886"/>
          </a:xfrm>
          <a:prstGeom prst="rect">
            <a:avLst/>
          </a:prstGeom>
          <a:noFill/>
        </p:spPr>
        <p:txBody>
          <a:bodyPr wrap="square" rtlCol="0">
            <a:spAutoFit/>
          </a:bodyPr>
          <a:lstStyle/>
          <a:p>
            <a:r>
              <a:rPr lang="en-US" sz="4000" b="1" dirty="0">
                <a:solidFill>
                  <a:srgbClr val="FF0000"/>
                </a:solidFill>
              </a:rPr>
              <a:t>Scratch Meeting</a:t>
            </a:r>
          </a:p>
        </p:txBody>
      </p:sp>
      <p:sp>
        <p:nvSpPr>
          <p:cNvPr id="6" name="Content Placeholder 5">
            <a:extLst>
              <a:ext uri="{FF2B5EF4-FFF2-40B4-BE49-F238E27FC236}">
                <a16:creationId xmlns:a16="http://schemas.microsoft.com/office/drawing/2014/main" id="{2A7041E0-4E5A-006A-C4F2-32CA1A83C011}"/>
              </a:ext>
            </a:extLst>
          </p:cNvPr>
          <p:cNvSpPr>
            <a:spLocks noGrp="1"/>
          </p:cNvSpPr>
          <p:nvPr>
            <p:ph idx="1"/>
          </p:nvPr>
        </p:nvSpPr>
        <p:spPr>
          <a:xfrm>
            <a:off x="1981200" y="1108857"/>
            <a:ext cx="8441342" cy="5348174"/>
          </a:xfrm>
        </p:spPr>
        <p:txBody>
          <a:bodyPr>
            <a:noAutofit/>
          </a:bodyPr>
          <a:lstStyle/>
          <a:p>
            <a:pPr marL="514350" indent="-514350">
              <a:buFont typeface="+mj-lt"/>
              <a:buAutoNum type="alphaLcPeriod"/>
            </a:pPr>
            <a:r>
              <a:rPr lang="en-US" sz="2800" dirty="0"/>
              <a:t>The morning of the meet a team may scratch an athlete they know is not attending</a:t>
            </a:r>
          </a:p>
          <a:p>
            <a:pPr marL="514350" indent="-514350">
              <a:buFont typeface="+mj-lt"/>
              <a:buAutoNum type="alphaLcPeriod"/>
            </a:pPr>
            <a:r>
              <a:rPr lang="en-US" sz="2800" dirty="0"/>
              <a:t>The Meet Referee may instruct the Computer Official to re-seed the meet after the Scratch Meeting</a:t>
            </a:r>
          </a:p>
          <a:p>
            <a:pPr marL="971550" lvl="1" indent="-514350">
              <a:buFont typeface="+mj-lt"/>
              <a:buAutoNum type="romanLcPeriod"/>
            </a:pPr>
            <a:r>
              <a:rPr lang="en-US" dirty="0"/>
              <a:t>The Clerk of Course shall be provided with the official entry list as revised at the scratch meeting (i.e. new Heat Sheets must be provided to the Ready Bench)</a:t>
            </a:r>
          </a:p>
          <a:p>
            <a:pPr marL="514350" indent="-514350">
              <a:buFont typeface="+mj-lt"/>
              <a:buAutoNum type="alphaLcPeriod"/>
            </a:pPr>
            <a:r>
              <a:rPr lang="en-US" sz="2800" dirty="0"/>
              <a:t>All scratches that have occurred after the printing of the heat sheet shall be reported to the Clerk of Course</a:t>
            </a:r>
          </a:p>
          <a:p>
            <a:pPr marL="514350" indent="-514350">
              <a:buFont typeface="+mj-lt"/>
              <a:buAutoNum type="alphaLcPeriod"/>
            </a:pPr>
            <a:r>
              <a:rPr lang="en-US" sz="2800" dirty="0"/>
              <a:t>If an athlete that is scratched (but included in meet entries) shows up to the blocks in time to swim, he/she shall be allowed to swim</a:t>
            </a:r>
          </a:p>
          <a:p>
            <a:endParaRPr lang="en-US" sz="2800" dirty="0"/>
          </a:p>
        </p:txBody>
      </p:sp>
    </p:spTree>
    <p:custDataLst>
      <p:tags r:id="rId1"/>
    </p:custDataLst>
    <p:extLst>
      <p:ext uri="{BB962C8B-B14F-4D97-AF65-F5344CB8AC3E}">
        <p14:creationId xmlns:p14="http://schemas.microsoft.com/office/powerpoint/2010/main" val="4660070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NWAL-Logo.jpg"/>
          <p:cNvPicPr>
            <a:picLocks noChangeAspect="1"/>
          </p:cNvPicPr>
          <p:nvPr/>
        </p:nvPicPr>
        <p:blipFill>
          <a:blip r:embed="rId4" cstate="print"/>
          <a:stretch>
            <a:fillRect/>
          </a:stretch>
        </p:blipFill>
        <p:spPr>
          <a:xfrm>
            <a:off x="10210800" y="86881"/>
            <a:ext cx="1447800" cy="1021976"/>
          </a:xfrm>
          <a:prstGeom prst="rect">
            <a:avLst/>
          </a:prstGeom>
        </p:spPr>
      </p:pic>
      <p:sp>
        <p:nvSpPr>
          <p:cNvPr id="15" name="TextBox 14">
            <a:extLst>
              <a:ext uri="{FF2B5EF4-FFF2-40B4-BE49-F238E27FC236}">
                <a16:creationId xmlns:a16="http://schemas.microsoft.com/office/drawing/2014/main" id="{37EFB590-56BB-B141-E459-5FF056E7EFAA}"/>
              </a:ext>
            </a:extLst>
          </p:cNvPr>
          <p:cNvSpPr txBox="1"/>
          <p:nvPr/>
        </p:nvSpPr>
        <p:spPr>
          <a:xfrm>
            <a:off x="1981200" y="249260"/>
            <a:ext cx="3992880" cy="707886"/>
          </a:xfrm>
          <a:prstGeom prst="rect">
            <a:avLst/>
          </a:prstGeom>
          <a:noFill/>
        </p:spPr>
        <p:txBody>
          <a:bodyPr wrap="square" rtlCol="0">
            <a:spAutoFit/>
          </a:bodyPr>
          <a:lstStyle/>
          <a:p>
            <a:r>
              <a:rPr lang="en-US" sz="4000" b="1" dirty="0">
                <a:solidFill>
                  <a:srgbClr val="FF0000"/>
                </a:solidFill>
              </a:rPr>
              <a:t>Seeding</a:t>
            </a:r>
          </a:p>
        </p:txBody>
      </p:sp>
      <p:sp>
        <p:nvSpPr>
          <p:cNvPr id="6" name="Content Placeholder 5">
            <a:extLst>
              <a:ext uri="{FF2B5EF4-FFF2-40B4-BE49-F238E27FC236}">
                <a16:creationId xmlns:a16="http://schemas.microsoft.com/office/drawing/2014/main" id="{2A7041E0-4E5A-006A-C4F2-32CA1A83C011}"/>
              </a:ext>
            </a:extLst>
          </p:cNvPr>
          <p:cNvSpPr>
            <a:spLocks noGrp="1"/>
          </p:cNvSpPr>
          <p:nvPr>
            <p:ph idx="1"/>
          </p:nvPr>
        </p:nvSpPr>
        <p:spPr>
          <a:xfrm>
            <a:off x="1981200" y="1108857"/>
            <a:ext cx="8268789" cy="5348174"/>
          </a:xfrm>
        </p:spPr>
        <p:txBody>
          <a:bodyPr>
            <a:noAutofit/>
          </a:bodyPr>
          <a:lstStyle/>
          <a:p>
            <a:pPr marL="514350" indent="-514350">
              <a:buFont typeface="+mj-lt"/>
              <a:buAutoNum type="alphaLcPeriod"/>
            </a:pPr>
            <a:r>
              <a:rPr lang="en-US" sz="2800" dirty="0"/>
              <a:t>In each event, athletes shall be seeded so that a heat progression occurs from slowest to fastest</a:t>
            </a:r>
          </a:p>
          <a:p>
            <a:pPr marL="514350" indent="-514350">
              <a:buFont typeface="+mj-lt"/>
              <a:buAutoNum type="alphaLcPeriod"/>
            </a:pPr>
            <a:r>
              <a:rPr lang="en-US" dirty="0"/>
              <a:t>The last heat (fastest) should always be seeded full</a:t>
            </a:r>
            <a:endParaRPr lang="en-US" dirty="0">
              <a:highlight>
                <a:srgbClr val="FFFF00"/>
              </a:highlight>
            </a:endParaRPr>
          </a:p>
          <a:p>
            <a:pPr marL="514350" indent="-514350">
              <a:buFont typeface="+mj-lt"/>
              <a:buAutoNum type="alphaLcPeriod"/>
            </a:pPr>
            <a:r>
              <a:rPr lang="en-US" dirty="0">
                <a:highlight>
                  <a:srgbClr val="FFFF00"/>
                </a:highlight>
              </a:rPr>
              <a:t>No heat should be seeded with fewer than three athletes, but subsequent scratches may reduce the number to less than three.</a:t>
            </a:r>
            <a:endParaRPr lang="en-US" dirty="0"/>
          </a:p>
          <a:p>
            <a:pPr marL="971550" lvl="1" indent="-514350">
              <a:buFont typeface="+mj-lt"/>
              <a:buAutoNum type="romanLcPeriod"/>
            </a:pPr>
            <a:r>
              <a:rPr lang="en-US" dirty="0"/>
              <a:t>If there are not enough athletes for all heats to be full, the first heat should be "short". </a:t>
            </a:r>
            <a:r>
              <a:rPr lang="en-US" dirty="0">
                <a:highlight>
                  <a:srgbClr val="FFFF00"/>
                </a:highlight>
              </a:rPr>
              <a:t>If the first heat has less than three athletes, then one or two athletes from the outside lane(s) in the second heat should be advanced to the first heat to assure the minimum of three. </a:t>
            </a:r>
          </a:p>
          <a:p>
            <a:pPr marL="514350" indent="-514350">
              <a:buFont typeface="+mj-lt"/>
              <a:buAutoNum type="alphaLcPeriod"/>
            </a:pPr>
            <a:endParaRPr lang="en-US" dirty="0"/>
          </a:p>
        </p:txBody>
      </p:sp>
    </p:spTree>
    <p:custDataLst>
      <p:tags r:id="rId1"/>
    </p:custDataLst>
    <p:extLst>
      <p:ext uri="{BB962C8B-B14F-4D97-AF65-F5344CB8AC3E}">
        <p14:creationId xmlns:p14="http://schemas.microsoft.com/office/powerpoint/2010/main" val="27550592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NWAL-Logo.jpg"/>
          <p:cNvPicPr>
            <a:picLocks noChangeAspect="1"/>
          </p:cNvPicPr>
          <p:nvPr/>
        </p:nvPicPr>
        <p:blipFill>
          <a:blip r:embed="rId4" cstate="print"/>
          <a:stretch>
            <a:fillRect/>
          </a:stretch>
        </p:blipFill>
        <p:spPr>
          <a:xfrm>
            <a:off x="10210800" y="86881"/>
            <a:ext cx="1447800" cy="1021976"/>
          </a:xfrm>
          <a:prstGeom prst="rect">
            <a:avLst/>
          </a:prstGeom>
        </p:spPr>
      </p:pic>
      <p:sp>
        <p:nvSpPr>
          <p:cNvPr id="15" name="TextBox 14">
            <a:extLst>
              <a:ext uri="{FF2B5EF4-FFF2-40B4-BE49-F238E27FC236}">
                <a16:creationId xmlns:a16="http://schemas.microsoft.com/office/drawing/2014/main" id="{37EFB590-56BB-B141-E459-5FF056E7EFAA}"/>
              </a:ext>
            </a:extLst>
          </p:cNvPr>
          <p:cNvSpPr txBox="1"/>
          <p:nvPr/>
        </p:nvSpPr>
        <p:spPr>
          <a:xfrm>
            <a:off x="1981199" y="249260"/>
            <a:ext cx="6631577" cy="707886"/>
          </a:xfrm>
          <a:prstGeom prst="rect">
            <a:avLst/>
          </a:prstGeom>
          <a:noFill/>
        </p:spPr>
        <p:txBody>
          <a:bodyPr wrap="square" rtlCol="0">
            <a:spAutoFit/>
          </a:bodyPr>
          <a:lstStyle/>
          <a:p>
            <a:r>
              <a:rPr lang="en-US" sz="4000" b="1" dirty="0">
                <a:solidFill>
                  <a:srgbClr val="FF0000"/>
                </a:solidFill>
              </a:rPr>
              <a:t>Timing Systems</a:t>
            </a:r>
          </a:p>
        </p:txBody>
      </p:sp>
      <p:sp>
        <p:nvSpPr>
          <p:cNvPr id="6" name="Content Placeholder 5">
            <a:extLst>
              <a:ext uri="{FF2B5EF4-FFF2-40B4-BE49-F238E27FC236}">
                <a16:creationId xmlns:a16="http://schemas.microsoft.com/office/drawing/2014/main" id="{2A7041E0-4E5A-006A-C4F2-32CA1A83C011}"/>
              </a:ext>
            </a:extLst>
          </p:cNvPr>
          <p:cNvSpPr>
            <a:spLocks noGrp="1"/>
          </p:cNvSpPr>
          <p:nvPr>
            <p:ph idx="1"/>
          </p:nvPr>
        </p:nvSpPr>
        <p:spPr>
          <a:xfrm>
            <a:off x="1019597" y="957146"/>
            <a:ext cx="10333450" cy="5499885"/>
          </a:xfrm>
        </p:spPr>
        <p:txBody>
          <a:bodyPr>
            <a:noAutofit/>
          </a:bodyPr>
          <a:lstStyle/>
          <a:p>
            <a:pPr marL="571500" indent="-571500">
              <a:spcBef>
                <a:spcPts val="500"/>
              </a:spcBef>
              <a:buFont typeface="+mj-lt"/>
              <a:buAutoNum type="alphaLcPeriod"/>
            </a:pPr>
            <a:r>
              <a:rPr lang="en-US" dirty="0"/>
              <a:t>Four approved Timing Systems:</a:t>
            </a:r>
          </a:p>
          <a:p>
            <a:pPr marL="1028700" lvl="1" indent="-571500">
              <a:spcBef>
                <a:spcPts val="0"/>
              </a:spcBef>
              <a:buFont typeface="+mj-lt"/>
              <a:buAutoNum type="romanLcPeriod"/>
            </a:pPr>
            <a:r>
              <a:rPr lang="en-US" sz="2800" dirty="0"/>
              <a:t>Manual: Stopwatches</a:t>
            </a:r>
          </a:p>
          <a:p>
            <a:pPr marL="1028700" lvl="1" indent="-571500">
              <a:spcBef>
                <a:spcPts val="0"/>
              </a:spcBef>
              <a:buFont typeface="+mj-lt"/>
              <a:buAutoNum type="romanLcPeriod"/>
            </a:pPr>
            <a:r>
              <a:rPr lang="en-US" sz="2800" dirty="0"/>
              <a:t>Semi-Automatic: Time Drops and Dolphin Timers</a:t>
            </a:r>
          </a:p>
          <a:p>
            <a:pPr marL="1028700" lvl="1" indent="-571500">
              <a:spcBef>
                <a:spcPts val="0"/>
              </a:spcBef>
              <a:buFont typeface="+mj-lt"/>
              <a:buAutoNum type="romanLcPeriod"/>
            </a:pPr>
            <a:r>
              <a:rPr lang="en-US" sz="2800" dirty="0"/>
              <a:t>Automatic: Touchpad (Colorado/Daktronics)</a:t>
            </a:r>
          </a:p>
          <a:p>
            <a:pPr marL="571500" indent="-571500">
              <a:spcBef>
                <a:spcPts val="500"/>
              </a:spcBef>
              <a:buFont typeface="+mj-lt"/>
              <a:buAutoNum type="alphaLcPeriod"/>
            </a:pPr>
            <a:r>
              <a:rPr lang="en-US" dirty="0"/>
              <a:t>Manual Watches</a:t>
            </a:r>
          </a:p>
          <a:p>
            <a:pPr marL="1028700" lvl="1" indent="-571500">
              <a:spcBef>
                <a:spcPts val="0"/>
              </a:spcBef>
              <a:buFont typeface="+mj-lt"/>
              <a:buAutoNum type="romanLcPeriod"/>
            </a:pPr>
            <a:r>
              <a:rPr lang="en-US" sz="2800" dirty="0"/>
              <a:t>Three (3) timers (people) per lane, each operating a watch, unless there are not enough timers available for 3 in every lane, in which case a meet may proceed with 2 timers per lane</a:t>
            </a:r>
          </a:p>
          <a:p>
            <a:pPr marL="571500" indent="-571500">
              <a:spcBef>
                <a:spcPts val="500"/>
              </a:spcBef>
              <a:buFont typeface="+mj-lt"/>
              <a:buAutoNum type="alphaLcPeriod"/>
            </a:pPr>
            <a:r>
              <a:rPr lang="en-US" dirty="0"/>
              <a:t>Semi-Automatic (Time Drops, Dolphin)</a:t>
            </a:r>
          </a:p>
          <a:p>
            <a:pPr marL="1028700" lvl="1" indent="-571500">
              <a:spcBef>
                <a:spcPts val="0"/>
              </a:spcBef>
              <a:buFont typeface="+mj-lt"/>
              <a:buAutoNum type="romanLcPeriod"/>
            </a:pPr>
            <a:r>
              <a:rPr lang="en-US" sz="2800" dirty="0"/>
              <a:t>Must use at least two (2) timing devices per lane</a:t>
            </a:r>
          </a:p>
          <a:p>
            <a:pPr marL="1028700" lvl="1" indent="-571500">
              <a:spcBef>
                <a:spcPts val="0"/>
              </a:spcBef>
              <a:buFont typeface="+mj-lt"/>
              <a:buAutoNum type="romanLcPeriod"/>
            </a:pPr>
            <a:r>
              <a:rPr lang="en-US" sz="2800" dirty="0"/>
              <a:t>Additionally, must have at least two (2) manual watches per lane</a:t>
            </a:r>
          </a:p>
          <a:p>
            <a:pPr marL="571500" indent="-571500">
              <a:spcBef>
                <a:spcPts val="500"/>
              </a:spcBef>
              <a:buFont typeface="+mj-lt"/>
              <a:buAutoNum type="alphaLcPeriod"/>
            </a:pPr>
            <a:r>
              <a:rPr lang="en-US" dirty="0"/>
              <a:t>Touchpad: s</a:t>
            </a:r>
            <a:r>
              <a:rPr lang="en-US" sz="2800" dirty="0"/>
              <a:t>ee </a:t>
            </a:r>
            <a:r>
              <a:rPr lang="en-US" sz="2800" dirty="0">
                <a:hlinkClick r:id="rId5"/>
              </a:rPr>
              <a:t>NWAL touchpad protocol</a:t>
            </a:r>
            <a:r>
              <a:rPr lang="en-US" sz="2800" dirty="0"/>
              <a:t> </a:t>
            </a:r>
          </a:p>
          <a:p>
            <a:pPr>
              <a:spcBef>
                <a:spcPts val="0"/>
              </a:spcBef>
            </a:pPr>
            <a:endParaRPr lang="en-US" dirty="0"/>
          </a:p>
        </p:txBody>
      </p:sp>
    </p:spTree>
    <p:custDataLst>
      <p:tags r:id="rId1"/>
    </p:custDataLst>
    <p:extLst>
      <p:ext uri="{BB962C8B-B14F-4D97-AF65-F5344CB8AC3E}">
        <p14:creationId xmlns:p14="http://schemas.microsoft.com/office/powerpoint/2010/main" val="37377796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NWAL-Logo.jpg"/>
          <p:cNvPicPr>
            <a:picLocks noChangeAspect="1"/>
          </p:cNvPicPr>
          <p:nvPr/>
        </p:nvPicPr>
        <p:blipFill>
          <a:blip r:embed="rId4" cstate="print"/>
          <a:stretch>
            <a:fillRect/>
          </a:stretch>
        </p:blipFill>
        <p:spPr>
          <a:xfrm>
            <a:off x="10210800" y="86881"/>
            <a:ext cx="1447800" cy="1021976"/>
          </a:xfrm>
          <a:prstGeom prst="rect">
            <a:avLst/>
          </a:prstGeom>
        </p:spPr>
      </p:pic>
      <p:sp>
        <p:nvSpPr>
          <p:cNvPr id="15" name="TextBox 14">
            <a:extLst>
              <a:ext uri="{FF2B5EF4-FFF2-40B4-BE49-F238E27FC236}">
                <a16:creationId xmlns:a16="http://schemas.microsoft.com/office/drawing/2014/main" id="{37EFB590-56BB-B141-E459-5FF056E7EFAA}"/>
              </a:ext>
            </a:extLst>
          </p:cNvPr>
          <p:cNvSpPr txBox="1"/>
          <p:nvPr/>
        </p:nvSpPr>
        <p:spPr>
          <a:xfrm>
            <a:off x="1981200" y="249260"/>
            <a:ext cx="3992880" cy="707886"/>
          </a:xfrm>
          <a:prstGeom prst="rect">
            <a:avLst/>
          </a:prstGeom>
          <a:noFill/>
        </p:spPr>
        <p:txBody>
          <a:bodyPr wrap="square" rtlCol="0">
            <a:spAutoFit/>
          </a:bodyPr>
          <a:lstStyle/>
          <a:p>
            <a:r>
              <a:rPr lang="en-US" sz="4000" b="1" dirty="0">
                <a:solidFill>
                  <a:srgbClr val="FF0000"/>
                </a:solidFill>
              </a:rPr>
              <a:t>Relay Alternates</a:t>
            </a:r>
          </a:p>
        </p:txBody>
      </p:sp>
      <p:sp>
        <p:nvSpPr>
          <p:cNvPr id="6" name="Content Placeholder 5">
            <a:extLst>
              <a:ext uri="{FF2B5EF4-FFF2-40B4-BE49-F238E27FC236}">
                <a16:creationId xmlns:a16="http://schemas.microsoft.com/office/drawing/2014/main" id="{2A7041E0-4E5A-006A-C4F2-32CA1A83C011}"/>
              </a:ext>
            </a:extLst>
          </p:cNvPr>
          <p:cNvSpPr>
            <a:spLocks noGrp="1"/>
          </p:cNvSpPr>
          <p:nvPr>
            <p:ph idx="1"/>
          </p:nvPr>
        </p:nvSpPr>
        <p:spPr>
          <a:xfrm>
            <a:off x="1981200" y="1108856"/>
            <a:ext cx="8268789" cy="5587507"/>
          </a:xfrm>
        </p:spPr>
        <p:txBody>
          <a:bodyPr>
            <a:noAutofit/>
          </a:bodyPr>
          <a:lstStyle/>
          <a:p>
            <a:pPr marL="514350" indent="-514350">
              <a:buFont typeface="+mj-lt"/>
              <a:buAutoNum type="alphaLcPeriod"/>
            </a:pPr>
            <a:r>
              <a:rPr lang="en-US" sz="2800" dirty="0"/>
              <a:t>Alternates for the four athletes entered in a relay once the meet has started:</a:t>
            </a:r>
          </a:p>
          <a:p>
            <a:pPr marL="971550" lvl="1" indent="-514350">
              <a:buFont typeface="+mj-lt"/>
              <a:buAutoNum type="romanLcPeriod"/>
            </a:pPr>
            <a:r>
              <a:rPr lang="en-US" dirty="0"/>
              <a:t>Any athlete entered in the meet is an alternate for any relay of their gender and their age </a:t>
            </a:r>
            <a:r>
              <a:rPr lang="en-US" u="sng" dirty="0"/>
              <a:t>or any older age group</a:t>
            </a:r>
          </a:p>
          <a:p>
            <a:pPr marL="971550" lvl="1" indent="-514350">
              <a:buFont typeface="+mj-lt"/>
              <a:buAutoNum type="romanLcPeriod"/>
            </a:pPr>
            <a:r>
              <a:rPr lang="en-US" dirty="0"/>
              <a:t>Work with Head Timer/Scribe to ensure the athlete’s name is verified and written down on the lane timer/scribe sheet</a:t>
            </a:r>
          </a:p>
          <a:p>
            <a:pPr marL="514350" indent="-514350">
              <a:buFont typeface="+mj-lt"/>
              <a:buAutoNum type="alphaLcPeriod"/>
            </a:pPr>
            <a:r>
              <a:rPr lang="en-US" dirty="0"/>
              <a:t>Athletes in a relay team may not be substituted at the block</a:t>
            </a:r>
          </a:p>
          <a:p>
            <a:pPr marL="971550" lvl="1" indent="-514350">
              <a:buFont typeface="+mj-lt"/>
              <a:buAutoNum type="romanLcPeriod"/>
            </a:pPr>
            <a:r>
              <a:rPr lang="en-US" dirty="0"/>
              <a:t>The order of athletes within a single relay can be changed at anytime, including while the race is in progress.  Once at the block, athletes may not be moved from an “A” relay to a “B” relay.</a:t>
            </a:r>
          </a:p>
        </p:txBody>
      </p:sp>
    </p:spTree>
    <p:custDataLst>
      <p:tags r:id="rId1"/>
    </p:custDataLst>
    <p:extLst>
      <p:ext uri="{BB962C8B-B14F-4D97-AF65-F5344CB8AC3E}">
        <p14:creationId xmlns:p14="http://schemas.microsoft.com/office/powerpoint/2010/main" val="5321213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DD6497-B1EA-902F-B055-349A78E45F0F}"/>
            </a:ext>
          </a:extLst>
        </p:cNvPr>
        <p:cNvGrpSpPr/>
        <p:nvPr/>
      </p:nvGrpSpPr>
      <p:grpSpPr>
        <a:xfrm>
          <a:off x="0" y="0"/>
          <a:ext cx="0" cy="0"/>
          <a:chOff x="0" y="0"/>
          <a:chExt cx="0" cy="0"/>
        </a:xfrm>
      </p:grpSpPr>
      <p:pic>
        <p:nvPicPr>
          <p:cNvPr id="8" name="Picture 7" descr="NWAL-Logo.jpg">
            <a:extLst>
              <a:ext uri="{FF2B5EF4-FFF2-40B4-BE49-F238E27FC236}">
                <a16:creationId xmlns:a16="http://schemas.microsoft.com/office/drawing/2014/main" id="{AE637CEC-DAB4-AD37-3B99-B840A3E69E1B}"/>
              </a:ext>
            </a:extLst>
          </p:cNvPr>
          <p:cNvPicPr>
            <a:picLocks noChangeAspect="1"/>
          </p:cNvPicPr>
          <p:nvPr/>
        </p:nvPicPr>
        <p:blipFill>
          <a:blip r:embed="rId4" cstate="print"/>
          <a:stretch>
            <a:fillRect/>
          </a:stretch>
        </p:blipFill>
        <p:spPr>
          <a:xfrm>
            <a:off x="10210800" y="86881"/>
            <a:ext cx="1447800" cy="1021976"/>
          </a:xfrm>
          <a:prstGeom prst="rect">
            <a:avLst/>
          </a:prstGeom>
        </p:spPr>
      </p:pic>
      <p:sp>
        <p:nvSpPr>
          <p:cNvPr id="6" name="Content Placeholder 5">
            <a:extLst>
              <a:ext uri="{FF2B5EF4-FFF2-40B4-BE49-F238E27FC236}">
                <a16:creationId xmlns:a16="http://schemas.microsoft.com/office/drawing/2014/main" id="{F61D79AA-5D52-850F-8A40-DBCE168F67C2}"/>
              </a:ext>
            </a:extLst>
          </p:cNvPr>
          <p:cNvSpPr>
            <a:spLocks noGrp="1"/>
          </p:cNvSpPr>
          <p:nvPr>
            <p:ph idx="1"/>
          </p:nvPr>
        </p:nvSpPr>
        <p:spPr>
          <a:xfrm>
            <a:off x="4300396" y="1729212"/>
            <a:ext cx="3268301" cy="2353901"/>
          </a:xfrm>
        </p:spPr>
        <p:txBody>
          <a:bodyPr>
            <a:noAutofit/>
          </a:bodyPr>
          <a:lstStyle/>
          <a:p>
            <a:pPr marL="0" indent="0">
              <a:buNone/>
            </a:pPr>
            <a:endParaRPr lang="en-US" dirty="0"/>
          </a:p>
          <a:p>
            <a:endParaRPr lang="en-US" dirty="0"/>
          </a:p>
        </p:txBody>
      </p:sp>
      <p:sp>
        <p:nvSpPr>
          <p:cNvPr id="2" name="TextBox 1">
            <a:extLst>
              <a:ext uri="{FF2B5EF4-FFF2-40B4-BE49-F238E27FC236}">
                <a16:creationId xmlns:a16="http://schemas.microsoft.com/office/drawing/2014/main" id="{04C476C7-6722-2F0C-42C5-E0A20F85A126}"/>
              </a:ext>
            </a:extLst>
          </p:cNvPr>
          <p:cNvSpPr txBox="1"/>
          <p:nvPr/>
        </p:nvSpPr>
        <p:spPr>
          <a:xfrm>
            <a:off x="2257696" y="2123328"/>
            <a:ext cx="7676607" cy="707886"/>
          </a:xfrm>
          <a:prstGeom prst="rect">
            <a:avLst/>
          </a:prstGeom>
          <a:noFill/>
        </p:spPr>
        <p:txBody>
          <a:bodyPr wrap="square" rtlCol="0">
            <a:spAutoFit/>
          </a:bodyPr>
          <a:lstStyle/>
          <a:p>
            <a:pPr algn="ctr"/>
            <a:r>
              <a:rPr lang="en-US" sz="4000" b="1" dirty="0">
                <a:solidFill>
                  <a:srgbClr val="FF0000"/>
                </a:solidFill>
              </a:rPr>
              <a:t>Demo</a:t>
            </a:r>
          </a:p>
        </p:txBody>
      </p:sp>
      <p:sp>
        <p:nvSpPr>
          <p:cNvPr id="3" name="Content Placeholder 5">
            <a:extLst>
              <a:ext uri="{FF2B5EF4-FFF2-40B4-BE49-F238E27FC236}">
                <a16:creationId xmlns:a16="http://schemas.microsoft.com/office/drawing/2014/main" id="{EFC03508-8F4D-4709-56AA-D468F4F19B6E}"/>
              </a:ext>
            </a:extLst>
          </p:cNvPr>
          <p:cNvSpPr txBox="1">
            <a:spLocks/>
          </p:cNvSpPr>
          <p:nvPr/>
        </p:nvSpPr>
        <p:spPr>
          <a:xfrm>
            <a:off x="1981199" y="3048754"/>
            <a:ext cx="8268789" cy="302803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dirty="0"/>
              <a:t>Scratches, re-seeding, timing system configuration.</a:t>
            </a:r>
          </a:p>
        </p:txBody>
      </p:sp>
    </p:spTree>
    <p:custDataLst>
      <p:tags r:id="rId1"/>
    </p:custDataLst>
    <p:extLst>
      <p:ext uri="{BB962C8B-B14F-4D97-AF65-F5344CB8AC3E}">
        <p14:creationId xmlns:p14="http://schemas.microsoft.com/office/powerpoint/2010/main" val="20092912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NWAL-Logo.jpg"/>
          <p:cNvPicPr>
            <a:picLocks noChangeAspect="1"/>
          </p:cNvPicPr>
          <p:nvPr/>
        </p:nvPicPr>
        <p:blipFill>
          <a:blip r:embed="rId4" cstate="print"/>
          <a:stretch>
            <a:fillRect/>
          </a:stretch>
        </p:blipFill>
        <p:spPr>
          <a:xfrm>
            <a:off x="10210800" y="86881"/>
            <a:ext cx="1447800" cy="1021976"/>
          </a:xfrm>
          <a:prstGeom prst="rect">
            <a:avLst/>
          </a:prstGeom>
        </p:spPr>
      </p:pic>
      <p:sp>
        <p:nvSpPr>
          <p:cNvPr id="15" name="TextBox 14">
            <a:extLst>
              <a:ext uri="{FF2B5EF4-FFF2-40B4-BE49-F238E27FC236}">
                <a16:creationId xmlns:a16="http://schemas.microsoft.com/office/drawing/2014/main" id="{37EFB590-56BB-B141-E459-5FF056E7EFAA}"/>
              </a:ext>
            </a:extLst>
          </p:cNvPr>
          <p:cNvSpPr txBox="1"/>
          <p:nvPr/>
        </p:nvSpPr>
        <p:spPr>
          <a:xfrm>
            <a:off x="1981199" y="249260"/>
            <a:ext cx="6631577" cy="707886"/>
          </a:xfrm>
          <a:prstGeom prst="rect">
            <a:avLst/>
          </a:prstGeom>
          <a:noFill/>
        </p:spPr>
        <p:txBody>
          <a:bodyPr wrap="square" rtlCol="0">
            <a:spAutoFit/>
          </a:bodyPr>
          <a:lstStyle/>
          <a:p>
            <a:r>
              <a:rPr lang="en-US" sz="4000" b="1" dirty="0">
                <a:solidFill>
                  <a:srgbClr val="FF0000"/>
                </a:solidFill>
              </a:rPr>
              <a:t>Determining Official Time</a:t>
            </a:r>
          </a:p>
        </p:txBody>
      </p:sp>
      <p:sp>
        <p:nvSpPr>
          <p:cNvPr id="6" name="Content Placeholder 5">
            <a:extLst>
              <a:ext uri="{FF2B5EF4-FFF2-40B4-BE49-F238E27FC236}">
                <a16:creationId xmlns:a16="http://schemas.microsoft.com/office/drawing/2014/main" id="{2A7041E0-4E5A-006A-C4F2-32CA1A83C011}"/>
              </a:ext>
            </a:extLst>
          </p:cNvPr>
          <p:cNvSpPr>
            <a:spLocks noGrp="1"/>
          </p:cNvSpPr>
          <p:nvPr>
            <p:ph idx="1"/>
          </p:nvPr>
        </p:nvSpPr>
        <p:spPr>
          <a:xfrm>
            <a:off x="3802456" y="957146"/>
            <a:ext cx="8211494" cy="5348174"/>
          </a:xfrm>
        </p:spPr>
        <p:txBody>
          <a:bodyPr>
            <a:noAutofit/>
          </a:bodyPr>
          <a:lstStyle/>
          <a:p>
            <a:pPr marL="0" indent="0">
              <a:buNone/>
            </a:pPr>
            <a:r>
              <a:rPr lang="en-US" sz="2400" dirty="0"/>
              <a:t>Rulebook:</a:t>
            </a:r>
          </a:p>
          <a:p>
            <a:pPr marL="914400" lvl="1" indent="-457200">
              <a:buFont typeface="+mj-lt"/>
              <a:buAutoNum type="alphaLcPeriod"/>
            </a:pPr>
            <a:r>
              <a:rPr lang="en-US" sz="1800" dirty="0">
                <a:effectLst/>
                <a:ea typeface="Arial" panose="020B0604020202020204" pitchFamily="34" charset="0"/>
              </a:rPr>
              <a:t>If three watch times are available, and the difference between each time is less than 0.3 seconds, the time of the intermediate watch time shall be the Official Time.</a:t>
            </a:r>
          </a:p>
          <a:p>
            <a:pPr marL="914400" lvl="1" indent="-457200">
              <a:buFont typeface="+mj-lt"/>
              <a:buAutoNum type="alphaLcPeriod"/>
            </a:pPr>
            <a:r>
              <a:rPr lang="en-US" sz="1800" dirty="0">
                <a:effectLst/>
                <a:ea typeface="Arial" panose="020B0604020202020204" pitchFamily="34" charset="0"/>
              </a:rPr>
              <a:t>If three watch times are available, and the difference between any time and its nearest other time is greater than or equal to 0.3 seconds, then the time with the greatest difference from its nearest shall be discarded and the Official Time shall be the average of the two remaining watch times. Any digits representing thousandths of a second shall be rounded up to the next slowest hundredth. The discarded time shall remain legible on the scribe sheet.</a:t>
            </a:r>
          </a:p>
          <a:p>
            <a:pPr marL="914400" lvl="1" indent="-457200">
              <a:buFont typeface="+mj-lt"/>
              <a:buAutoNum type="alphaLcPeriod"/>
            </a:pPr>
            <a:r>
              <a:rPr lang="en-US" sz="1800" dirty="0">
                <a:effectLst/>
                <a:ea typeface="Arial" panose="020B0604020202020204" pitchFamily="34" charset="0"/>
              </a:rPr>
              <a:t>If only two watch times are available, the Official Time shall be the average of those two watch times. Any digits representing thousandths of a second shall be rounded up to the next slowest hundredth.</a:t>
            </a:r>
          </a:p>
          <a:p>
            <a:pPr marL="914400" lvl="1" indent="-457200">
              <a:buFont typeface="+mj-lt"/>
              <a:buAutoNum type="alphaLcPeriod"/>
            </a:pPr>
            <a:r>
              <a:rPr lang="en-US" sz="1800" dirty="0">
                <a:effectLst/>
                <a:ea typeface="Arial" panose="020B0604020202020204" pitchFamily="34" charset="0"/>
              </a:rPr>
              <a:t>If only one watch time is available, the time of that watch shall be the Official Time.</a:t>
            </a:r>
          </a:p>
          <a:p>
            <a:pPr marL="914400" lvl="1" indent="-457200">
              <a:buFont typeface="+mj-lt"/>
              <a:buAutoNum type="alphaLcPeriod"/>
            </a:pPr>
            <a:r>
              <a:rPr lang="en-US" sz="1800" dirty="0">
                <a:effectLst/>
                <a:ea typeface="Arial" panose="020B0604020202020204" pitchFamily="34" charset="0"/>
              </a:rPr>
              <a:t>If no watch times are available, the </a:t>
            </a:r>
            <a:r>
              <a:rPr lang="en-US" sz="1800" dirty="0">
                <a:effectLst/>
                <a:highlight>
                  <a:srgbClr val="FFFF00"/>
                </a:highlight>
                <a:ea typeface="Arial" panose="020B0604020202020204" pitchFamily="34" charset="0"/>
              </a:rPr>
              <a:t>Meet Referee </a:t>
            </a:r>
            <a:r>
              <a:rPr lang="en-US" sz="1800" dirty="0">
                <a:effectLst/>
                <a:ea typeface="Arial" panose="020B0604020202020204" pitchFamily="34" charset="0"/>
              </a:rPr>
              <a:t>shall determine the Official Time by adding or subtracting 0.01 second to the nearest Official Time in the heat based on the observed order of finish. If no order of finish is available, the Meet Referee may use an unofficial watch time, or offer the swimmer the option of re-swimming the event.</a:t>
            </a:r>
            <a:endParaRPr lang="en-US" sz="1800" dirty="0"/>
          </a:p>
        </p:txBody>
      </p:sp>
      <p:sp>
        <p:nvSpPr>
          <p:cNvPr id="2" name="TextBox 1">
            <a:extLst>
              <a:ext uri="{FF2B5EF4-FFF2-40B4-BE49-F238E27FC236}">
                <a16:creationId xmlns:a16="http://schemas.microsoft.com/office/drawing/2014/main" id="{E42176F2-4649-7F3E-9149-77EE1B144C6F}"/>
              </a:ext>
            </a:extLst>
          </p:cNvPr>
          <p:cNvSpPr txBox="1"/>
          <p:nvPr/>
        </p:nvSpPr>
        <p:spPr>
          <a:xfrm>
            <a:off x="301781" y="1373606"/>
            <a:ext cx="3358835" cy="1938992"/>
          </a:xfrm>
          <a:prstGeom prst="rect">
            <a:avLst/>
          </a:prstGeom>
          <a:noFill/>
        </p:spPr>
        <p:txBody>
          <a:bodyPr wrap="square" rtlCol="0">
            <a:spAutoFit/>
          </a:bodyPr>
          <a:lstStyle/>
          <a:p>
            <a:r>
              <a:rPr lang="en-US" sz="2400" b="1" dirty="0"/>
              <a:t>IMPORTANT: </a:t>
            </a:r>
            <a:r>
              <a:rPr lang="en-US" sz="2400" dirty="0"/>
              <a:t>All times used to calculate Official Time shall be transferred from the scribe sheet to the meet results!</a:t>
            </a:r>
          </a:p>
        </p:txBody>
      </p:sp>
    </p:spTree>
    <p:custDataLst>
      <p:tags r:id="rId1"/>
    </p:custDataLst>
    <p:extLst>
      <p:ext uri="{BB962C8B-B14F-4D97-AF65-F5344CB8AC3E}">
        <p14:creationId xmlns:p14="http://schemas.microsoft.com/office/powerpoint/2010/main" val="30639906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NWAL-Logo.jpg"/>
          <p:cNvPicPr>
            <a:picLocks noChangeAspect="1"/>
          </p:cNvPicPr>
          <p:nvPr/>
        </p:nvPicPr>
        <p:blipFill>
          <a:blip r:embed="rId4" cstate="print"/>
          <a:stretch>
            <a:fillRect/>
          </a:stretch>
        </p:blipFill>
        <p:spPr>
          <a:xfrm>
            <a:off x="10210800" y="86881"/>
            <a:ext cx="1447800" cy="1021976"/>
          </a:xfrm>
          <a:prstGeom prst="rect">
            <a:avLst/>
          </a:prstGeom>
        </p:spPr>
      </p:pic>
      <p:sp>
        <p:nvSpPr>
          <p:cNvPr id="15" name="TextBox 14">
            <a:extLst>
              <a:ext uri="{FF2B5EF4-FFF2-40B4-BE49-F238E27FC236}">
                <a16:creationId xmlns:a16="http://schemas.microsoft.com/office/drawing/2014/main" id="{37EFB590-56BB-B141-E459-5FF056E7EFAA}"/>
              </a:ext>
            </a:extLst>
          </p:cNvPr>
          <p:cNvSpPr txBox="1"/>
          <p:nvPr/>
        </p:nvSpPr>
        <p:spPr>
          <a:xfrm>
            <a:off x="1981199" y="249260"/>
            <a:ext cx="7223761" cy="707886"/>
          </a:xfrm>
          <a:prstGeom prst="rect">
            <a:avLst/>
          </a:prstGeom>
          <a:noFill/>
        </p:spPr>
        <p:txBody>
          <a:bodyPr wrap="square" rtlCol="0">
            <a:spAutoFit/>
          </a:bodyPr>
          <a:lstStyle/>
          <a:p>
            <a:r>
              <a:rPr lang="en-US" sz="4000" b="1" dirty="0">
                <a:solidFill>
                  <a:srgbClr val="FF0000"/>
                </a:solidFill>
              </a:rPr>
              <a:t>Determining Official Time</a:t>
            </a:r>
          </a:p>
        </p:txBody>
      </p:sp>
      <p:sp>
        <p:nvSpPr>
          <p:cNvPr id="6" name="Content Placeholder 5">
            <a:extLst>
              <a:ext uri="{FF2B5EF4-FFF2-40B4-BE49-F238E27FC236}">
                <a16:creationId xmlns:a16="http://schemas.microsoft.com/office/drawing/2014/main" id="{2A7041E0-4E5A-006A-C4F2-32CA1A83C011}"/>
              </a:ext>
            </a:extLst>
          </p:cNvPr>
          <p:cNvSpPr>
            <a:spLocks noGrp="1"/>
          </p:cNvSpPr>
          <p:nvPr>
            <p:ph idx="1"/>
          </p:nvPr>
        </p:nvSpPr>
        <p:spPr>
          <a:xfrm>
            <a:off x="1189529" y="1108857"/>
            <a:ext cx="10616190" cy="5348174"/>
          </a:xfrm>
        </p:spPr>
        <p:txBody>
          <a:bodyPr>
            <a:noAutofit/>
          </a:bodyPr>
          <a:lstStyle/>
          <a:p>
            <a:pPr marL="514350" indent="-514350">
              <a:buFont typeface="+mj-lt"/>
              <a:buAutoNum type="alphaLcPeriod"/>
            </a:pPr>
            <a:r>
              <a:rPr lang="en-US" dirty="0"/>
              <a:t>Meet Maestro will highlight a time in red if it is more than 0.3 seconds from the other two – Meet Maestro will automatically exclude this from the calculation of the time</a:t>
            </a:r>
          </a:p>
          <a:p>
            <a:pPr marL="514350" indent="-514350">
              <a:buFont typeface="+mj-lt"/>
              <a:buAutoNum type="alphaLcPeriod"/>
            </a:pPr>
            <a:r>
              <a:rPr lang="en-US" dirty="0"/>
              <a:t>If you are using a semi-automatic timing system, and one or no times are available in a lane, or the two times available are more than 0.3 seconds apart, use the backup manual times from the scribe sheets</a:t>
            </a:r>
          </a:p>
          <a:p>
            <a:pPr marL="514350" indent="-514350">
              <a:buFont typeface="+mj-lt"/>
              <a:buAutoNum type="alphaLcPeriod"/>
            </a:pPr>
            <a:r>
              <a:rPr lang="en-US" dirty="0"/>
              <a:t>Appendix D – Outliers</a:t>
            </a:r>
          </a:p>
          <a:p>
            <a:pPr marL="971550" lvl="1" indent="-514350">
              <a:buFont typeface="+mj-lt"/>
              <a:buAutoNum type="romanLcPeriod"/>
            </a:pPr>
            <a:r>
              <a:rPr lang="en-US" dirty="0"/>
              <a:t>The guiding principle is that preference is given to the times-based order of finish until it can be demonstrated convincingly that there was a timing error</a:t>
            </a:r>
          </a:p>
          <a:p>
            <a:pPr marL="971550" lvl="1" indent="-514350">
              <a:buFont typeface="+mj-lt"/>
              <a:buAutoNum type="romanLcPeriod"/>
            </a:pPr>
            <a:r>
              <a:rPr lang="en-US" dirty="0"/>
              <a:t>If spread between watches &gt;= .3, reason to believe a timing error</a:t>
            </a:r>
          </a:p>
          <a:p>
            <a:pPr marL="971550" lvl="1" indent="-514350">
              <a:buFont typeface="+mj-lt"/>
              <a:buAutoNum type="romanLcPeriod"/>
            </a:pPr>
            <a:r>
              <a:rPr lang="en-US" dirty="0">
                <a:effectLst/>
                <a:ea typeface="Arial" panose="020B0604020202020204" pitchFamily="34" charset="0"/>
              </a:rPr>
              <a:t>If</a:t>
            </a:r>
            <a:r>
              <a:rPr lang="en-US" spc="-10" dirty="0">
                <a:effectLst/>
                <a:ea typeface="Arial" panose="020B0604020202020204" pitchFamily="34" charset="0"/>
              </a:rPr>
              <a:t> </a:t>
            </a:r>
            <a:r>
              <a:rPr lang="en-US" dirty="0">
                <a:effectLst/>
                <a:ea typeface="Arial" panose="020B0604020202020204" pitchFamily="34" charset="0"/>
              </a:rPr>
              <a:t>inconsistencies</a:t>
            </a:r>
            <a:r>
              <a:rPr lang="en-US" spc="-15" dirty="0">
                <a:effectLst/>
                <a:ea typeface="Arial" panose="020B0604020202020204" pitchFamily="34" charset="0"/>
              </a:rPr>
              <a:t> </a:t>
            </a:r>
            <a:r>
              <a:rPr lang="en-US" dirty="0">
                <a:effectLst/>
                <a:ea typeface="Arial" panose="020B0604020202020204" pitchFamily="34" charset="0"/>
              </a:rPr>
              <a:t>do</a:t>
            </a:r>
            <a:r>
              <a:rPr lang="en-US" spc="-10" dirty="0">
                <a:effectLst/>
                <a:ea typeface="Arial" panose="020B0604020202020204" pitchFamily="34" charset="0"/>
              </a:rPr>
              <a:t> </a:t>
            </a:r>
            <a:r>
              <a:rPr lang="en-US" dirty="0">
                <a:effectLst/>
                <a:ea typeface="Arial" panose="020B0604020202020204" pitchFamily="34" charset="0"/>
              </a:rPr>
              <a:t>exist</a:t>
            </a:r>
            <a:r>
              <a:rPr lang="en-US" dirty="0">
                <a:ea typeface="Arial" panose="020B0604020202020204" pitchFamily="34" charset="0"/>
              </a:rPr>
              <a:t>, </a:t>
            </a:r>
            <a:r>
              <a:rPr lang="en-US" dirty="0">
                <a:effectLst/>
                <a:ea typeface="Arial" panose="020B0604020202020204" pitchFamily="34" charset="0"/>
              </a:rPr>
              <a:t>assume the outlying watch does not exist and recalculate the times</a:t>
            </a:r>
          </a:p>
        </p:txBody>
      </p:sp>
    </p:spTree>
    <p:custDataLst>
      <p:tags r:id="rId1"/>
    </p:custDataLst>
    <p:extLst>
      <p:ext uri="{BB962C8B-B14F-4D97-AF65-F5344CB8AC3E}">
        <p14:creationId xmlns:p14="http://schemas.microsoft.com/office/powerpoint/2010/main" val="29305652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118C9F-984E-9116-5887-9F08D6B4DCA5}"/>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91DAC0F3-B4C5-C6A8-D34A-F47E3B4CBCA0}"/>
              </a:ext>
            </a:extLst>
          </p:cNvPr>
          <p:cNvSpPr/>
          <p:nvPr/>
        </p:nvSpPr>
        <p:spPr>
          <a:xfrm>
            <a:off x="6544491" y="4846320"/>
            <a:ext cx="1123406" cy="434656"/>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4016E223-167A-A7FC-F889-1561297FE87D}"/>
              </a:ext>
            </a:extLst>
          </p:cNvPr>
          <p:cNvSpPr/>
          <p:nvPr/>
        </p:nvSpPr>
        <p:spPr>
          <a:xfrm>
            <a:off x="3238198" y="4130528"/>
            <a:ext cx="1122630" cy="496022"/>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A8EF3D1B-386B-A267-E2D0-FB8877EEC772}"/>
              </a:ext>
            </a:extLst>
          </p:cNvPr>
          <p:cNvSpPr/>
          <p:nvPr/>
        </p:nvSpPr>
        <p:spPr>
          <a:xfrm>
            <a:off x="4906978" y="3429001"/>
            <a:ext cx="1122630" cy="496022"/>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NWAL-Logo.jpg">
            <a:extLst>
              <a:ext uri="{FF2B5EF4-FFF2-40B4-BE49-F238E27FC236}">
                <a16:creationId xmlns:a16="http://schemas.microsoft.com/office/drawing/2014/main" id="{691AAC2D-3E6C-D5C1-26FD-D0E554E3698F}"/>
              </a:ext>
            </a:extLst>
          </p:cNvPr>
          <p:cNvPicPr>
            <a:picLocks noChangeAspect="1"/>
          </p:cNvPicPr>
          <p:nvPr/>
        </p:nvPicPr>
        <p:blipFill>
          <a:blip r:embed="rId4" cstate="print"/>
          <a:stretch>
            <a:fillRect/>
          </a:stretch>
        </p:blipFill>
        <p:spPr>
          <a:xfrm>
            <a:off x="10210800" y="86881"/>
            <a:ext cx="1447800" cy="1021976"/>
          </a:xfrm>
          <a:prstGeom prst="rect">
            <a:avLst/>
          </a:prstGeom>
        </p:spPr>
      </p:pic>
      <p:sp>
        <p:nvSpPr>
          <p:cNvPr id="15" name="TextBox 14">
            <a:extLst>
              <a:ext uri="{FF2B5EF4-FFF2-40B4-BE49-F238E27FC236}">
                <a16:creationId xmlns:a16="http://schemas.microsoft.com/office/drawing/2014/main" id="{311CC7F2-D2B0-5B11-7755-3E243DF2D4B1}"/>
              </a:ext>
            </a:extLst>
          </p:cNvPr>
          <p:cNvSpPr txBox="1"/>
          <p:nvPr/>
        </p:nvSpPr>
        <p:spPr>
          <a:xfrm>
            <a:off x="1981199" y="249260"/>
            <a:ext cx="7223761" cy="707886"/>
          </a:xfrm>
          <a:prstGeom prst="rect">
            <a:avLst/>
          </a:prstGeom>
          <a:noFill/>
        </p:spPr>
        <p:txBody>
          <a:bodyPr wrap="square" rtlCol="0">
            <a:spAutoFit/>
          </a:bodyPr>
          <a:lstStyle/>
          <a:p>
            <a:r>
              <a:rPr lang="en-US" sz="4000" b="1" dirty="0">
                <a:solidFill>
                  <a:srgbClr val="FF0000"/>
                </a:solidFill>
              </a:rPr>
              <a:t>Determining Official Time</a:t>
            </a:r>
          </a:p>
        </p:txBody>
      </p:sp>
      <p:graphicFrame>
        <p:nvGraphicFramePr>
          <p:cNvPr id="9" name="Table 8">
            <a:extLst>
              <a:ext uri="{FF2B5EF4-FFF2-40B4-BE49-F238E27FC236}">
                <a16:creationId xmlns:a16="http://schemas.microsoft.com/office/drawing/2014/main" id="{2F1402EE-77EA-7889-BE6A-E3902D34E0FB}"/>
              </a:ext>
            </a:extLst>
          </p:cNvPr>
          <p:cNvGraphicFramePr>
            <a:graphicFrameLocks noGrp="1"/>
          </p:cNvGraphicFramePr>
          <p:nvPr>
            <p:extLst>
              <p:ext uri="{D42A27DB-BD31-4B8C-83A1-F6EECF244321}">
                <p14:modId xmlns:p14="http://schemas.microsoft.com/office/powerpoint/2010/main" val="955470479"/>
              </p:ext>
            </p:extLst>
          </p:nvPr>
        </p:nvGraphicFramePr>
        <p:xfrm>
          <a:off x="1293135" y="4722811"/>
          <a:ext cx="6680788" cy="640080"/>
        </p:xfrm>
        <a:graphic>
          <a:graphicData uri="http://schemas.openxmlformats.org/drawingml/2006/table">
            <a:tbl>
              <a:tblPr firstRow="1" bandRow="1">
                <a:tableStyleId>{2D5ABB26-0587-4C30-8999-92F81FD0307C}</a:tableStyleId>
              </a:tblPr>
              <a:tblGrid>
                <a:gridCol w="1670197">
                  <a:extLst>
                    <a:ext uri="{9D8B030D-6E8A-4147-A177-3AD203B41FA5}">
                      <a16:colId xmlns:a16="http://schemas.microsoft.com/office/drawing/2014/main" val="2156747307"/>
                    </a:ext>
                  </a:extLst>
                </a:gridCol>
                <a:gridCol w="1670197">
                  <a:extLst>
                    <a:ext uri="{9D8B030D-6E8A-4147-A177-3AD203B41FA5}">
                      <a16:colId xmlns:a16="http://schemas.microsoft.com/office/drawing/2014/main" val="223524833"/>
                    </a:ext>
                  </a:extLst>
                </a:gridCol>
                <a:gridCol w="1670197">
                  <a:extLst>
                    <a:ext uri="{9D8B030D-6E8A-4147-A177-3AD203B41FA5}">
                      <a16:colId xmlns:a16="http://schemas.microsoft.com/office/drawing/2014/main" val="40941742"/>
                    </a:ext>
                  </a:extLst>
                </a:gridCol>
                <a:gridCol w="1670197">
                  <a:extLst>
                    <a:ext uri="{9D8B030D-6E8A-4147-A177-3AD203B41FA5}">
                      <a16:colId xmlns:a16="http://schemas.microsoft.com/office/drawing/2014/main" val="2969862354"/>
                    </a:ext>
                  </a:extLst>
                </a:gridCol>
              </a:tblGrid>
              <a:tr h="370840">
                <a:tc>
                  <a:txBody>
                    <a:bodyPr/>
                    <a:lstStyle/>
                    <a:p>
                      <a:pPr algn="l"/>
                      <a:r>
                        <a:rPr lang="en-US" sz="3600" b="1" dirty="0"/>
                        <a:t>Heat 4</a:t>
                      </a:r>
                    </a:p>
                  </a:txBody>
                  <a:tcPr/>
                </a:tc>
                <a:tc>
                  <a:txBody>
                    <a:bodyPr/>
                    <a:lstStyle/>
                    <a:p>
                      <a:pPr algn="ctr" fontAlgn="b"/>
                      <a:r>
                        <a:rPr lang="en-US" sz="3600" b="0" i="0" u="none" strike="noStrike" dirty="0">
                          <a:solidFill>
                            <a:srgbClr val="000000"/>
                          </a:solidFill>
                          <a:effectLst/>
                          <a:latin typeface="+mn-lt"/>
                        </a:rPr>
                        <a:t>50.30</a:t>
                      </a:r>
                    </a:p>
                  </a:txBody>
                  <a:tcPr marL="9525" marR="9525" marT="9525" marB="0" anchor="ctr"/>
                </a:tc>
                <a:tc>
                  <a:txBody>
                    <a:bodyPr/>
                    <a:lstStyle/>
                    <a:p>
                      <a:pPr algn="ctr" fontAlgn="b"/>
                      <a:r>
                        <a:rPr lang="en-US" sz="3600" b="0" i="0" u="none" strike="noStrike" dirty="0">
                          <a:solidFill>
                            <a:srgbClr val="000000"/>
                          </a:solidFill>
                          <a:effectLst/>
                          <a:latin typeface="+mn-lt"/>
                        </a:rPr>
                        <a:t>NT</a:t>
                      </a:r>
                    </a:p>
                  </a:txBody>
                  <a:tcPr marL="9525" marR="9525" marT="9525" marB="0" anchor="ctr"/>
                </a:tc>
                <a:tc>
                  <a:txBody>
                    <a:bodyPr/>
                    <a:lstStyle/>
                    <a:p>
                      <a:pPr algn="ctr" fontAlgn="b"/>
                      <a:r>
                        <a:rPr lang="en-US" sz="3600" b="0" i="0" u="none" strike="noStrike" dirty="0">
                          <a:solidFill>
                            <a:srgbClr val="000000"/>
                          </a:solidFill>
                          <a:effectLst/>
                          <a:latin typeface="+mn-lt"/>
                        </a:rPr>
                        <a:t>50.62</a:t>
                      </a:r>
                    </a:p>
                  </a:txBody>
                  <a:tcPr marL="9525" marR="9525" marT="9525" marB="0" anchor="ctr"/>
                </a:tc>
                <a:extLst>
                  <a:ext uri="{0D108BD9-81ED-4DB2-BD59-A6C34878D82A}">
                    <a16:rowId xmlns:a16="http://schemas.microsoft.com/office/drawing/2014/main" val="2224529857"/>
                  </a:ext>
                </a:extLst>
              </a:tr>
            </a:tbl>
          </a:graphicData>
        </a:graphic>
      </p:graphicFrame>
      <p:graphicFrame>
        <p:nvGraphicFramePr>
          <p:cNvPr id="5" name="Table 4">
            <a:extLst>
              <a:ext uri="{FF2B5EF4-FFF2-40B4-BE49-F238E27FC236}">
                <a16:creationId xmlns:a16="http://schemas.microsoft.com/office/drawing/2014/main" id="{3F10A4C4-100E-1860-93D9-B7CED81C0B10}"/>
              </a:ext>
            </a:extLst>
          </p:cNvPr>
          <p:cNvGraphicFramePr>
            <a:graphicFrameLocks noGrp="1"/>
          </p:cNvGraphicFramePr>
          <p:nvPr>
            <p:extLst>
              <p:ext uri="{D42A27DB-BD31-4B8C-83A1-F6EECF244321}">
                <p14:modId xmlns:p14="http://schemas.microsoft.com/office/powerpoint/2010/main" val="3293172947"/>
              </p:ext>
            </p:extLst>
          </p:nvPr>
        </p:nvGraphicFramePr>
        <p:xfrm>
          <a:off x="1293136" y="2675215"/>
          <a:ext cx="6680788" cy="640080"/>
        </p:xfrm>
        <a:graphic>
          <a:graphicData uri="http://schemas.openxmlformats.org/drawingml/2006/table">
            <a:tbl>
              <a:tblPr firstRow="1" bandRow="1">
                <a:tableStyleId>{2D5ABB26-0587-4C30-8999-92F81FD0307C}</a:tableStyleId>
              </a:tblPr>
              <a:tblGrid>
                <a:gridCol w="1670197">
                  <a:extLst>
                    <a:ext uri="{9D8B030D-6E8A-4147-A177-3AD203B41FA5}">
                      <a16:colId xmlns:a16="http://schemas.microsoft.com/office/drawing/2014/main" val="2286713083"/>
                    </a:ext>
                  </a:extLst>
                </a:gridCol>
                <a:gridCol w="1670197">
                  <a:extLst>
                    <a:ext uri="{9D8B030D-6E8A-4147-A177-3AD203B41FA5}">
                      <a16:colId xmlns:a16="http://schemas.microsoft.com/office/drawing/2014/main" val="3924151883"/>
                    </a:ext>
                  </a:extLst>
                </a:gridCol>
                <a:gridCol w="1670197">
                  <a:extLst>
                    <a:ext uri="{9D8B030D-6E8A-4147-A177-3AD203B41FA5}">
                      <a16:colId xmlns:a16="http://schemas.microsoft.com/office/drawing/2014/main" val="2192240420"/>
                    </a:ext>
                  </a:extLst>
                </a:gridCol>
                <a:gridCol w="1670197">
                  <a:extLst>
                    <a:ext uri="{9D8B030D-6E8A-4147-A177-3AD203B41FA5}">
                      <a16:colId xmlns:a16="http://schemas.microsoft.com/office/drawing/2014/main" val="3602449456"/>
                    </a:ext>
                  </a:extLst>
                </a:gridCol>
              </a:tblGrid>
              <a:tr h="370840">
                <a:tc>
                  <a:txBody>
                    <a:bodyPr/>
                    <a:lstStyle/>
                    <a:p>
                      <a:pPr algn="l"/>
                      <a:r>
                        <a:rPr lang="en-US" sz="3600" b="1" dirty="0"/>
                        <a:t>Heat 1</a:t>
                      </a:r>
                    </a:p>
                  </a:txBody>
                  <a:tcPr/>
                </a:tc>
                <a:tc>
                  <a:txBody>
                    <a:bodyPr/>
                    <a:lstStyle/>
                    <a:p>
                      <a:pPr algn="ctr" fontAlgn="b"/>
                      <a:r>
                        <a:rPr lang="en-US" sz="3600" b="0" i="0" u="none" strike="noStrike" dirty="0">
                          <a:solidFill>
                            <a:srgbClr val="000000"/>
                          </a:solidFill>
                          <a:effectLst/>
                          <a:latin typeface="+mn-lt"/>
                        </a:rPr>
                        <a:t>61.20</a:t>
                      </a:r>
                    </a:p>
                  </a:txBody>
                  <a:tcPr marL="9525" marR="9525" marT="9525" marB="0" anchor="ctr"/>
                </a:tc>
                <a:tc>
                  <a:txBody>
                    <a:bodyPr/>
                    <a:lstStyle/>
                    <a:p>
                      <a:pPr algn="ctr" fontAlgn="b"/>
                      <a:r>
                        <a:rPr lang="en-US" sz="3600" b="0" i="0" u="none" strike="noStrike" dirty="0">
                          <a:solidFill>
                            <a:srgbClr val="000000"/>
                          </a:solidFill>
                          <a:effectLst/>
                          <a:latin typeface="+mn-lt"/>
                        </a:rPr>
                        <a:t>61.25</a:t>
                      </a:r>
                    </a:p>
                  </a:txBody>
                  <a:tcPr marL="9525" marR="9525" marT="9525" marB="0" anchor="ctr"/>
                </a:tc>
                <a:tc>
                  <a:txBody>
                    <a:bodyPr/>
                    <a:lstStyle/>
                    <a:p>
                      <a:pPr algn="ctr" fontAlgn="b"/>
                      <a:r>
                        <a:rPr lang="en-US" sz="3600" b="0" i="0" u="none" strike="noStrike" dirty="0">
                          <a:solidFill>
                            <a:srgbClr val="000000"/>
                          </a:solidFill>
                          <a:effectLst/>
                          <a:latin typeface="+mn-lt"/>
                        </a:rPr>
                        <a:t>61.17</a:t>
                      </a:r>
                    </a:p>
                  </a:txBody>
                  <a:tcPr marL="9525" marR="9525" marT="9525" marB="0" anchor="ctr"/>
                </a:tc>
                <a:extLst>
                  <a:ext uri="{0D108BD9-81ED-4DB2-BD59-A6C34878D82A}">
                    <a16:rowId xmlns:a16="http://schemas.microsoft.com/office/drawing/2014/main" val="1223498804"/>
                  </a:ext>
                </a:extLst>
              </a:tr>
            </a:tbl>
          </a:graphicData>
        </a:graphic>
      </p:graphicFrame>
      <p:graphicFrame>
        <p:nvGraphicFramePr>
          <p:cNvPr id="6" name="Table 5">
            <a:extLst>
              <a:ext uri="{FF2B5EF4-FFF2-40B4-BE49-F238E27FC236}">
                <a16:creationId xmlns:a16="http://schemas.microsoft.com/office/drawing/2014/main" id="{A467017F-ED7D-B6A0-285C-BD40D065A2ED}"/>
              </a:ext>
            </a:extLst>
          </p:cNvPr>
          <p:cNvGraphicFramePr>
            <a:graphicFrameLocks noGrp="1"/>
          </p:cNvGraphicFramePr>
          <p:nvPr>
            <p:extLst>
              <p:ext uri="{D42A27DB-BD31-4B8C-83A1-F6EECF244321}">
                <p14:modId xmlns:p14="http://schemas.microsoft.com/office/powerpoint/2010/main" val="2553711138"/>
              </p:ext>
            </p:extLst>
          </p:nvPr>
        </p:nvGraphicFramePr>
        <p:xfrm>
          <a:off x="1293137" y="3366857"/>
          <a:ext cx="6680788" cy="640080"/>
        </p:xfrm>
        <a:graphic>
          <a:graphicData uri="http://schemas.openxmlformats.org/drawingml/2006/table">
            <a:tbl>
              <a:tblPr firstRow="1" bandRow="1">
                <a:tableStyleId>{2D5ABB26-0587-4C30-8999-92F81FD0307C}</a:tableStyleId>
              </a:tblPr>
              <a:tblGrid>
                <a:gridCol w="1670197">
                  <a:extLst>
                    <a:ext uri="{9D8B030D-6E8A-4147-A177-3AD203B41FA5}">
                      <a16:colId xmlns:a16="http://schemas.microsoft.com/office/drawing/2014/main" val="4181280002"/>
                    </a:ext>
                  </a:extLst>
                </a:gridCol>
                <a:gridCol w="1670197">
                  <a:extLst>
                    <a:ext uri="{9D8B030D-6E8A-4147-A177-3AD203B41FA5}">
                      <a16:colId xmlns:a16="http://schemas.microsoft.com/office/drawing/2014/main" val="2391382330"/>
                    </a:ext>
                  </a:extLst>
                </a:gridCol>
                <a:gridCol w="1670197">
                  <a:extLst>
                    <a:ext uri="{9D8B030D-6E8A-4147-A177-3AD203B41FA5}">
                      <a16:colId xmlns:a16="http://schemas.microsoft.com/office/drawing/2014/main" val="76149615"/>
                    </a:ext>
                  </a:extLst>
                </a:gridCol>
                <a:gridCol w="1670197">
                  <a:extLst>
                    <a:ext uri="{9D8B030D-6E8A-4147-A177-3AD203B41FA5}">
                      <a16:colId xmlns:a16="http://schemas.microsoft.com/office/drawing/2014/main" val="553332485"/>
                    </a:ext>
                  </a:extLst>
                </a:gridCol>
              </a:tblGrid>
              <a:tr h="370840">
                <a:tc>
                  <a:txBody>
                    <a:bodyPr/>
                    <a:lstStyle/>
                    <a:p>
                      <a:pPr algn="l"/>
                      <a:r>
                        <a:rPr lang="en-US" sz="3600" b="1" dirty="0"/>
                        <a:t>Heat 2</a:t>
                      </a:r>
                    </a:p>
                  </a:txBody>
                  <a:tcPr/>
                </a:tc>
                <a:tc>
                  <a:txBody>
                    <a:bodyPr/>
                    <a:lstStyle/>
                    <a:p>
                      <a:pPr algn="ctr" fontAlgn="b"/>
                      <a:r>
                        <a:rPr lang="en-US" sz="3600" b="0" i="0" u="none" strike="noStrike" dirty="0">
                          <a:solidFill>
                            <a:srgbClr val="000000"/>
                          </a:solidFill>
                          <a:effectLst/>
                          <a:latin typeface="+mn-lt"/>
                        </a:rPr>
                        <a:t>54.50</a:t>
                      </a:r>
                    </a:p>
                  </a:txBody>
                  <a:tcPr marL="9525" marR="9525" marT="9525" marB="0" anchor="ctr"/>
                </a:tc>
                <a:tc>
                  <a:txBody>
                    <a:bodyPr/>
                    <a:lstStyle/>
                    <a:p>
                      <a:pPr algn="ctr" fontAlgn="b"/>
                      <a:r>
                        <a:rPr lang="en-US" sz="3600" b="0" i="0" u="none" strike="noStrike" dirty="0">
                          <a:solidFill>
                            <a:srgbClr val="000000"/>
                          </a:solidFill>
                          <a:effectLst/>
                          <a:latin typeface="+mn-lt"/>
                        </a:rPr>
                        <a:t>54.96</a:t>
                      </a:r>
                    </a:p>
                  </a:txBody>
                  <a:tcPr marL="9525" marR="9525" marT="9525" marB="0" anchor="ctr"/>
                </a:tc>
                <a:tc>
                  <a:txBody>
                    <a:bodyPr/>
                    <a:lstStyle/>
                    <a:p>
                      <a:pPr algn="ctr" fontAlgn="b"/>
                      <a:r>
                        <a:rPr lang="en-US" sz="3600" b="0" i="0" u="none" strike="noStrike" dirty="0">
                          <a:solidFill>
                            <a:srgbClr val="000000"/>
                          </a:solidFill>
                          <a:effectLst/>
                          <a:latin typeface="+mn-lt"/>
                        </a:rPr>
                        <a:t>54.57</a:t>
                      </a:r>
                    </a:p>
                  </a:txBody>
                  <a:tcPr marL="9525" marR="9525" marT="9525" marB="0" anchor="ctr"/>
                </a:tc>
                <a:extLst>
                  <a:ext uri="{0D108BD9-81ED-4DB2-BD59-A6C34878D82A}">
                    <a16:rowId xmlns:a16="http://schemas.microsoft.com/office/drawing/2014/main" val="4108380297"/>
                  </a:ext>
                </a:extLst>
              </a:tr>
            </a:tbl>
          </a:graphicData>
        </a:graphic>
      </p:graphicFrame>
      <p:graphicFrame>
        <p:nvGraphicFramePr>
          <p:cNvPr id="10" name="Table 9">
            <a:extLst>
              <a:ext uri="{FF2B5EF4-FFF2-40B4-BE49-F238E27FC236}">
                <a16:creationId xmlns:a16="http://schemas.microsoft.com/office/drawing/2014/main" id="{72118C30-CE51-179C-4428-E4050F0F3984}"/>
              </a:ext>
            </a:extLst>
          </p:cNvPr>
          <p:cNvGraphicFramePr>
            <a:graphicFrameLocks noGrp="1"/>
          </p:cNvGraphicFramePr>
          <p:nvPr>
            <p:extLst>
              <p:ext uri="{D42A27DB-BD31-4B8C-83A1-F6EECF244321}">
                <p14:modId xmlns:p14="http://schemas.microsoft.com/office/powerpoint/2010/main" val="533516469"/>
              </p:ext>
            </p:extLst>
          </p:nvPr>
        </p:nvGraphicFramePr>
        <p:xfrm>
          <a:off x="1293136" y="4058499"/>
          <a:ext cx="6680788" cy="640080"/>
        </p:xfrm>
        <a:graphic>
          <a:graphicData uri="http://schemas.openxmlformats.org/drawingml/2006/table">
            <a:tbl>
              <a:tblPr firstRow="1" bandRow="1">
                <a:tableStyleId>{2D5ABB26-0587-4C30-8999-92F81FD0307C}</a:tableStyleId>
              </a:tblPr>
              <a:tblGrid>
                <a:gridCol w="1670197">
                  <a:extLst>
                    <a:ext uri="{9D8B030D-6E8A-4147-A177-3AD203B41FA5}">
                      <a16:colId xmlns:a16="http://schemas.microsoft.com/office/drawing/2014/main" val="2685798416"/>
                    </a:ext>
                  </a:extLst>
                </a:gridCol>
                <a:gridCol w="1670197">
                  <a:extLst>
                    <a:ext uri="{9D8B030D-6E8A-4147-A177-3AD203B41FA5}">
                      <a16:colId xmlns:a16="http://schemas.microsoft.com/office/drawing/2014/main" val="2776566708"/>
                    </a:ext>
                  </a:extLst>
                </a:gridCol>
                <a:gridCol w="1670197">
                  <a:extLst>
                    <a:ext uri="{9D8B030D-6E8A-4147-A177-3AD203B41FA5}">
                      <a16:colId xmlns:a16="http://schemas.microsoft.com/office/drawing/2014/main" val="776270631"/>
                    </a:ext>
                  </a:extLst>
                </a:gridCol>
                <a:gridCol w="1670197">
                  <a:extLst>
                    <a:ext uri="{9D8B030D-6E8A-4147-A177-3AD203B41FA5}">
                      <a16:colId xmlns:a16="http://schemas.microsoft.com/office/drawing/2014/main" val="1997476980"/>
                    </a:ext>
                  </a:extLst>
                </a:gridCol>
              </a:tblGrid>
              <a:tr h="370840">
                <a:tc>
                  <a:txBody>
                    <a:bodyPr/>
                    <a:lstStyle/>
                    <a:p>
                      <a:pPr algn="l"/>
                      <a:r>
                        <a:rPr lang="en-US" sz="3600" b="1" dirty="0"/>
                        <a:t>Heat 3</a:t>
                      </a:r>
                    </a:p>
                  </a:txBody>
                  <a:tcPr/>
                </a:tc>
                <a:tc>
                  <a:txBody>
                    <a:bodyPr/>
                    <a:lstStyle/>
                    <a:p>
                      <a:pPr algn="ctr" fontAlgn="b"/>
                      <a:r>
                        <a:rPr lang="en-US" sz="3600" b="0" i="0" u="none" strike="noStrike" dirty="0">
                          <a:solidFill>
                            <a:srgbClr val="000000"/>
                          </a:solidFill>
                          <a:effectLst/>
                          <a:latin typeface="+mn-lt"/>
                        </a:rPr>
                        <a:t>52.60</a:t>
                      </a:r>
                    </a:p>
                  </a:txBody>
                  <a:tcPr marL="9525" marR="9525" marT="9525" marB="0" anchor="ctr"/>
                </a:tc>
                <a:tc>
                  <a:txBody>
                    <a:bodyPr/>
                    <a:lstStyle/>
                    <a:p>
                      <a:pPr algn="ctr" fontAlgn="b"/>
                      <a:r>
                        <a:rPr lang="en-US" sz="3600" b="0" i="0" u="none" strike="noStrike" dirty="0">
                          <a:solidFill>
                            <a:srgbClr val="000000"/>
                          </a:solidFill>
                          <a:effectLst/>
                          <a:latin typeface="+mn-lt"/>
                        </a:rPr>
                        <a:t>52.95</a:t>
                      </a:r>
                    </a:p>
                  </a:txBody>
                  <a:tcPr marL="9525" marR="9525" marT="9525" marB="0" anchor="ctr"/>
                </a:tc>
                <a:tc>
                  <a:txBody>
                    <a:bodyPr/>
                    <a:lstStyle/>
                    <a:p>
                      <a:pPr algn="ctr" fontAlgn="b"/>
                      <a:r>
                        <a:rPr lang="en-US" sz="3600" b="0" i="0" u="none" strike="noStrike" dirty="0">
                          <a:solidFill>
                            <a:srgbClr val="000000"/>
                          </a:solidFill>
                          <a:effectLst/>
                          <a:latin typeface="+mn-lt"/>
                        </a:rPr>
                        <a:t>53.23</a:t>
                      </a:r>
                    </a:p>
                  </a:txBody>
                  <a:tcPr marL="9525" marR="9525" marT="9525" marB="0" anchor="ctr"/>
                </a:tc>
                <a:extLst>
                  <a:ext uri="{0D108BD9-81ED-4DB2-BD59-A6C34878D82A}">
                    <a16:rowId xmlns:a16="http://schemas.microsoft.com/office/drawing/2014/main" val="45375155"/>
                  </a:ext>
                </a:extLst>
              </a:tr>
            </a:tbl>
          </a:graphicData>
        </a:graphic>
      </p:graphicFrame>
      <p:graphicFrame>
        <p:nvGraphicFramePr>
          <p:cNvPr id="11" name="Table 10">
            <a:extLst>
              <a:ext uri="{FF2B5EF4-FFF2-40B4-BE49-F238E27FC236}">
                <a16:creationId xmlns:a16="http://schemas.microsoft.com/office/drawing/2014/main" id="{AE73ACAA-F871-578E-4308-84E83DB74FF0}"/>
              </a:ext>
            </a:extLst>
          </p:cNvPr>
          <p:cNvGraphicFramePr>
            <a:graphicFrameLocks noGrp="1"/>
          </p:cNvGraphicFramePr>
          <p:nvPr>
            <p:extLst>
              <p:ext uri="{D42A27DB-BD31-4B8C-83A1-F6EECF244321}">
                <p14:modId xmlns:p14="http://schemas.microsoft.com/office/powerpoint/2010/main" val="3844443404"/>
              </p:ext>
            </p:extLst>
          </p:nvPr>
        </p:nvGraphicFramePr>
        <p:xfrm>
          <a:off x="1293135" y="1983573"/>
          <a:ext cx="10021181" cy="640080"/>
        </p:xfrm>
        <a:graphic>
          <a:graphicData uri="http://schemas.openxmlformats.org/drawingml/2006/table">
            <a:tbl>
              <a:tblPr firstRow="1" bandRow="1">
                <a:tableStyleId>{2D5ABB26-0587-4C30-8999-92F81FD0307C}</a:tableStyleId>
              </a:tblPr>
              <a:tblGrid>
                <a:gridCol w="1670197">
                  <a:extLst>
                    <a:ext uri="{9D8B030D-6E8A-4147-A177-3AD203B41FA5}">
                      <a16:colId xmlns:a16="http://schemas.microsoft.com/office/drawing/2014/main" val="3040708969"/>
                    </a:ext>
                  </a:extLst>
                </a:gridCol>
                <a:gridCol w="1670197">
                  <a:extLst>
                    <a:ext uri="{9D8B030D-6E8A-4147-A177-3AD203B41FA5}">
                      <a16:colId xmlns:a16="http://schemas.microsoft.com/office/drawing/2014/main" val="2732400765"/>
                    </a:ext>
                  </a:extLst>
                </a:gridCol>
                <a:gridCol w="1670197">
                  <a:extLst>
                    <a:ext uri="{9D8B030D-6E8A-4147-A177-3AD203B41FA5}">
                      <a16:colId xmlns:a16="http://schemas.microsoft.com/office/drawing/2014/main" val="4092930063"/>
                    </a:ext>
                  </a:extLst>
                </a:gridCol>
                <a:gridCol w="1670197">
                  <a:extLst>
                    <a:ext uri="{9D8B030D-6E8A-4147-A177-3AD203B41FA5}">
                      <a16:colId xmlns:a16="http://schemas.microsoft.com/office/drawing/2014/main" val="2364679467"/>
                    </a:ext>
                  </a:extLst>
                </a:gridCol>
                <a:gridCol w="488551">
                  <a:extLst>
                    <a:ext uri="{9D8B030D-6E8A-4147-A177-3AD203B41FA5}">
                      <a16:colId xmlns:a16="http://schemas.microsoft.com/office/drawing/2014/main" val="3478660257"/>
                    </a:ext>
                  </a:extLst>
                </a:gridCol>
                <a:gridCol w="2851842">
                  <a:extLst>
                    <a:ext uri="{9D8B030D-6E8A-4147-A177-3AD203B41FA5}">
                      <a16:colId xmlns:a16="http://schemas.microsoft.com/office/drawing/2014/main" val="2757634952"/>
                    </a:ext>
                  </a:extLst>
                </a:gridCol>
              </a:tblGrid>
              <a:tr h="0">
                <a:tc>
                  <a:txBody>
                    <a:bodyPr/>
                    <a:lstStyle/>
                    <a:p>
                      <a:pPr algn="l"/>
                      <a:endParaRPr lang="en-US" sz="3600" b="1" dirty="0"/>
                    </a:p>
                  </a:txBody>
                  <a:tcPr/>
                </a:tc>
                <a:tc>
                  <a:txBody>
                    <a:bodyPr/>
                    <a:lstStyle/>
                    <a:p>
                      <a:pPr algn="ctr" fontAlgn="b"/>
                      <a:endParaRPr lang="en-US" sz="3600" b="0" i="0" u="none" strike="noStrike" dirty="0">
                        <a:solidFill>
                          <a:srgbClr val="000000"/>
                        </a:solidFill>
                        <a:effectLst/>
                        <a:latin typeface="+mn-lt"/>
                      </a:endParaRPr>
                    </a:p>
                  </a:txBody>
                  <a:tcPr marL="9525" marR="9525" marT="9525" marB="0" anchor="ctr"/>
                </a:tc>
                <a:tc>
                  <a:txBody>
                    <a:bodyPr/>
                    <a:lstStyle/>
                    <a:p>
                      <a:pPr algn="ctr" fontAlgn="b"/>
                      <a:endParaRPr lang="en-US" sz="3600" b="0" i="0" u="none" strike="noStrike" dirty="0">
                        <a:solidFill>
                          <a:srgbClr val="000000"/>
                        </a:solidFill>
                        <a:effectLst/>
                        <a:latin typeface="+mn-lt"/>
                      </a:endParaRPr>
                    </a:p>
                  </a:txBody>
                  <a:tcPr marL="9525" marR="9525" marT="9525" marB="0" anchor="ctr"/>
                </a:tc>
                <a:tc>
                  <a:txBody>
                    <a:bodyPr/>
                    <a:lstStyle/>
                    <a:p>
                      <a:pPr algn="ctr" fontAlgn="b"/>
                      <a:endParaRPr lang="en-US" sz="3600" b="0" i="0" u="none" strike="noStrike" dirty="0">
                        <a:solidFill>
                          <a:srgbClr val="000000"/>
                        </a:solidFill>
                        <a:effectLst/>
                        <a:latin typeface="+mn-lt"/>
                      </a:endParaRPr>
                    </a:p>
                  </a:txBody>
                  <a:tcPr marL="9525" marR="9525" marT="9525" marB="0" anchor="ctr"/>
                </a:tc>
                <a:tc>
                  <a:txBody>
                    <a:bodyPr/>
                    <a:lstStyle/>
                    <a:p>
                      <a:pPr algn="ctr" fontAlgn="b"/>
                      <a:endParaRPr lang="en-US" sz="3600" b="0" i="0" u="none" strike="noStrike" dirty="0">
                        <a:solidFill>
                          <a:srgbClr val="000000"/>
                        </a:solidFill>
                        <a:effectLst/>
                        <a:latin typeface="+mn-lt"/>
                      </a:endParaRPr>
                    </a:p>
                  </a:txBody>
                  <a:tcPr marL="9525" marR="9525" marT="9525" marB="0" anchor="ctr"/>
                </a:tc>
                <a:tc>
                  <a:txBody>
                    <a:bodyPr/>
                    <a:lstStyle/>
                    <a:p>
                      <a:pPr algn="ctr" fontAlgn="b"/>
                      <a:r>
                        <a:rPr lang="en-US" sz="3600" b="1" i="0" u="none" strike="noStrike" dirty="0">
                          <a:solidFill>
                            <a:srgbClr val="000000"/>
                          </a:solidFill>
                          <a:effectLst/>
                          <a:latin typeface="+mn-lt"/>
                        </a:rPr>
                        <a:t>Official Time</a:t>
                      </a:r>
                    </a:p>
                  </a:txBody>
                  <a:tcPr marL="9525" marR="9525" marT="9525" marB="0" anchor="ctr"/>
                </a:tc>
                <a:extLst>
                  <a:ext uri="{0D108BD9-81ED-4DB2-BD59-A6C34878D82A}">
                    <a16:rowId xmlns:a16="http://schemas.microsoft.com/office/drawing/2014/main" val="3770057365"/>
                  </a:ext>
                </a:extLst>
              </a:tr>
            </a:tbl>
          </a:graphicData>
        </a:graphic>
      </p:graphicFrame>
      <p:graphicFrame>
        <p:nvGraphicFramePr>
          <p:cNvPr id="14" name="Table 13">
            <a:extLst>
              <a:ext uri="{FF2B5EF4-FFF2-40B4-BE49-F238E27FC236}">
                <a16:creationId xmlns:a16="http://schemas.microsoft.com/office/drawing/2014/main" id="{809EA0B3-AD63-C82C-40BC-07C5502570BA}"/>
              </a:ext>
            </a:extLst>
          </p:cNvPr>
          <p:cNvGraphicFramePr>
            <a:graphicFrameLocks noGrp="1"/>
          </p:cNvGraphicFramePr>
          <p:nvPr>
            <p:extLst>
              <p:ext uri="{D42A27DB-BD31-4B8C-83A1-F6EECF244321}">
                <p14:modId xmlns:p14="http://schemas.microsoft.com/office/powerpoint/2010/main" val="3538716996"/>
              </p:ext>
            </p:extLst>
          </p:nvPr>
        </p:nvGraphicFramePr>
        <p:xfrm>
          <a:off x="8462474" y="4722811"/>
          <a:ext cx="2851842" cy="558165"/>
        </p:xfrm>
        <a:graphic>
          <a:graphicData uri="http://schemas.openxmlformats.org/drawingml/2006/table">
            <a:tbl>
              <a:tblPr firstRow="1" bandRow="1">
                <a:tableStyleId>{2D5ABB26-0587-4C30-8999-92F81FD0307C}</a:tableStyleId>
              </a:tblPr>
              <a:tblGrid>
                <a:gridCol w="2851842">
                  <a:extLst>
                    <a:ext uri="{9D8B030D-6E8A-4147-A177-3AD203B41FA5}">
                      <a16:colId xmlns:a16="http://schemas.microsoft.com/office/drawing/2014/main" val="1381506970"/>
                    </a:ext>
                  </a:extLst>
                </a:gridCol>
              </a:tblGrid>
              <a:tr h="370840">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3600" b="0" i="0" u="none" strike="noStrike" dirty="0">
                          <a:solidFill>
                            <a:srgbClr val="000000"/>
                          </a:solidFill>
                          <a:effectLst/>
                          <a:latin typeface="+mn-lt"/>
                        </a:rPr>
                        <a:t>50.46</a:t>
                      </a:r>
                    </a:p>
                  </a:txBody>
                  <a:tcPr marL="9525" marR="9525" marT="9525" marB="0" anchor="ctr"/>
                </a:tc>
                <a:extLst>
                  <a:ext uri="{0D108BD9-81ED-4DB2-BD59-A6C34878D82A}">
                    <a16:rowId xmlns:a16="http://schemas.microsoft.com/office/drawing/2014/main" val="2224529857"/>
                  </a:ext>
                </a:extLst>
              </a:tr>
            </a:tbl>
          </a:graphicData>
        </a:graphic>
      </p:graphicFrame>
      <p:graphicFrame>
        <p:nvGraphicFramePr>
          <p:cNvPr id="16" name="Table 15">
            <a:extLst>
              <a:ext uri="{FF2B5EF4-FFF2-40B4-BE49-F238E27FC236}">
                <a16:creationId xmlns:a16="http://schemas.microsoft.com/office/drawing/2014/main" id="{4B67CDDA-EEB8-D059-F43C-0374984B1917}"/>
              </a:ext>
            </a:extLst>
          </p:cNvPr>
          <p:cNvGraphicFramePr>
            <a:graphicFrameLocks noGrp="1"/>
          </p:cNvGraphicFramePr>
          <p:nvPr>
            <p:extLst>
              <p:ext uri="{D42A27DB-BD31-4B8C-83A1-F6EECF244321}">
                <p14:modId xmlns:p14="http://schemas.microsoft.com/office/powerpoint/2010/main" val="3600986848"/>
              </p:ext>
            </p:extLst>
          </p:nvPr>
        </p:nvGraphicFramePr>
        <p:xfrm>
          <a:off x="8462474" y="2675215"/>
          <a:ext cx="2851842" cy="558165"/>
        </p:xfrm>
        <a:graphic>
          <a:graphicData uri="http://schemas.openxmlformats.org/drawingml/2006/table">
            <a:tbl>
              <a:tblPr firstRow="1" bandRow="1">
                <a:tableStyleId>{2D5ABB26-0587-4C30-8999-92F81FD0307C}</a:tableStyleId>
              </a:tblPr>
              <a:tblGrid>
                <a:gridCol w="2851842">
                  <a:extLst>
                    <a:ext uri="{9D8B030D-6E8A-4147-A177-3AD203B41FA5}">
                      <a16:colId xmlns:a16="http://schemas.microsoft.com/office/drawing/2014/main" val="2312899274"/>
                    </a:ext>
                  </a:extLst>
                </a:gridCol>
              </a:tblGrid>
              <a:tr h="370840">
                <a:tc>
                  <a:txBody>
                    <a:bodyPr/>
                    <a:lstStyle/>
                    <a:p>
                      <a:pPr algn="ctr" fontAlgn="b"/>
                      <a:r>
                        <a:rPr lang="en-US" sz="3600" b="0" i="0" u="none" strike="noStrike" dirty="0">
                          <a:solidFill>
                            <a:srgbClr val="000000"/>
                          </a:solidFill>
                          <a:effectLst/>
                          <a:latin typeface="+mn-lt"/>
                        </a:rPr>
                        <a:t>61.20</a:t>
                      </a:r>
                    </a:p>
                  </a:txBody>
                  <a:tcPr marL="9525" marR="9525" marT="9525" marB="0" anchor="ctr"/>
                </a:tc>
                <a:extLst>
                  <a:ext uri="{0D108BD9-81ED-4DB2-BD59-A6C34878D82A}">
                    <a16:rowId xmlns:a16="http://schemas.microsoft.com/office/drawing/2014/main" val="1223498804"/>
                  </a:ext>
                </a:extLst>
              </a:tr>
            </a:tbl>
          </a:graphicData>
        </a:graphic>
      </p:graphicFrame>
      <p:graphicFrame>
        <p:nvGraphicFramePr>
          <p:cNvPr id="17" name="Table 16">
            <a:extLst>
              <a:ext uri="{FF2B5EF4-FFF2-40B4-BE49-F238E27FC236}">
                <a16:creationId xmlns:a16="http://schemas.microsoft.com/office/drawing/2014/main" id="{31D28434-3F0E-95D4-97B4-4B29999B8A02}"/>
              </a:ext>
            </a:extLst>
          </p:cNvPr>
          <p:cNvGraphicFramePr>
            <a:graphicFrameLocks noGrp="1"/>
          </p:cNvGraphicFramePr>
          <p:nvPr>
            <p:extLst>
              <p:ext uri="{D42A27DB-BD31-4B8C-83A1-F6EECF244321}">
                <p14:modId xmlns:p14="http://schemas.microsoft.com/office/powerpoint/2010/main" val="796615953"/>
              </p:ext>
            </p:extLst>
          </p:nvPr>
        </p:nvGraphicFramePr>
        <p:xfrm>
          <a:off x="8462474" y="3366857"/>
          <a:ext cx="2851842" cy="558165"/>
        </p:xfrm>
        <a:graphic>
          <a:graphicData uri="http://schemas.openxmlformats.org/drawingml/2006/table">
            <a:tbl>
              <a:tblPr firstRow="1" bandRow="1">
                <a:tableStyleId>{2D5ABB26-0587-4C30-8999-92F81FD0307C}</a:tableStyleId>
              </a:tblPr>
              <a:tblGrid>
                <a:gridCol w="2851842">
                  <a:extLst>
                    <a:ext uri="{9D8B030D-6E8A-4147-A177-3AD203B41FA5}">
                      <a16:colId xmlns:a16="http://schemas.microsoft.com/office/drawing/2014/main" val="3761987521"/>
                    </a:ext>
                  </a:extLst>
                </a:gridCol>
              </a:tblGrid>
              <a:tr h="370840">
                <a:tc>
                  <a:txBody>
                    <a:bodyPr/>
                    <a:lstStyle/>
                    <a:p>
                      <a:pPr algn="ctr" fontAlgn="b"/>
                      <a:r>
                        <a:rPr lang="en-US" sz="3600" b="0" i="0" u="none" strike="noStrike" dirty="0">
                          <a:solidFill>
                            <a:srgbClr val="000000"/>
                          </a:solidFill>
                          <a:effectLst/>
                          <a:latin typeface="+mn-lt"/>
                        </a:rPr>
                        <a:t>54.54</a:t>
                      </a:r>
                    </a:p>
                  </a:txBody>
                  <a:tcPr marL="9525" marR="9525" marT="9525" marB="0" anchor="ctr"/>
                </a:tc>
                <a:extLst>
                  <a:ext uri="{0D108BD9-81ED-4DB2-BD59-A6C34878D82A}">
                    <a16:rowId xmlns:a16="http://schemas.microsoft.com/office/drawing/2014/main" val="4108380297"/>
                  </a:ext>
                </a:extLst>
              </a:tr>
            </a:tbl>
          </a:graphicData>
        </a:graphic>
      </p:graphicFrame>
      <p:graphicFrame>
        <p:nvGraphicFramePr>
          <p:cNvPr id="18" name="Table 17">
            <a:extLst>
              <a:ext uri="{FF2B5EF4-FFF2-40B4-BE49-F238E27FC236}">
                <a16:creationId xmlns:a16="http://schemas.microsoft.com/office/drawing/2014/main" id="{638174BB-08D2-7758-C68F-0D4795B95929}"/>
              </a:ext>
            </a:extLst>
          </p:cNvPr>
          <p:cNvGraphicFramePr>
            <a:graphicFrameLocks noGrp="1"/>
          </p:cNvGraphicFramePr>
          <p:nvPr>
            <p:extLst>
              <p:ext uri="{D42A27DB-BD31-4B8C-83A1-F6EECF244321}">
                <p14:modId xmlns:p14="http://schemas.microsoft.com/office/powerpoint/2010/main" val="739882226"/>
              </p:ext>
            </p:extLst>
          </p:nvPr>
        </p:nvGraphicFramePr>
        <p:xfrm>
          <a:off x="8462474" y="4058499"/>
          <a:ext cx="2851842" cy="558165"/>
        </p:xfrm>
        <a:graphic>
          <a:graphicData uri="http://schemas.openxmlformats.org/drawingml/2006/table">
            <a:tbl>
              <a:tblPr firstRow="1" bandRow="1">
                <a:tableStyleId>{2D5ABB26-0587-4C30-8999-92F81FD0307C}</a:tableStyleId>
              </a:tblPr>
              <a:tblGrid>
                <a:gridCol w="2851842">
                  <a:extLst>
                    <a:ext uri="{9D8B030D-6E8A-4147-A177-3AD203B41FA5}">
                      <a16:colId xmlns:a16="http://schemas.microsoft.com/office/drawing/2014/main" val="881344317"/>
                    </a:ext>
                  </a:extLst>
                </a:gridCol>
              </a:tblGrid>
              <a:tr h="370840">
                <a:tc>
                  <a:txBody>
                    <a:bodyPr/>
                    <a:lstStyle/>
                    <a:p>
                      <a:pPr algn="ctr" fontAlgn="b"/>
                      <a:r>
                        <a:rPr lang="en-US" sz="3600" b="0" i="0" u="none" strike="noStrike" dirty="0">
                          <a:solidFill>
                            <a:srgbClr val="000000"/>
                          </a:solidFill>
                          <a:effectLst/>
                          <a:latin typeface="+mn-lt"/>
                        </a:rPr>
                        <a:t>53.09</a:t>
                      </a:r>
                    </a:p>
                  </a:txBody>
                  <a:tcPr marL="9525" marR="9525" marT="9525" marB="0" anchor="ctr"/>
                </a:tc>
                <a:extLst>
                  <a:ext uri="{0D108BD9-81ED-4DB2-BD59-A6C34878D82A}">
                    <a16:rowId xmlns:a16="http://schemas.microsoft.com/office/drawing/2014/main" val="45375155"/>
                  </a:ext>
                </a:extLst>
              </a:tr>
            </a:tbl>
          </a:graphicData>
        </a:graphic>
      </p:graphicFrame>
    </p:spTree>
    <p:custDataLst>
      <p:tags r:id="rId1"/>
    </p:custDataLst>
    <p:extLst>
      <p:ext uri="{BB962C8B-B14F-4D97-AF65-F5344CB8AC3E}">
        <p14:creationId xmlns:p14="http://schemas.microsoft.com/office/powerpoint/2010/main" val="1128638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1" grpId="0" animBg="1"/>
      <p:bldP spid="1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NWAL-Logo.jpg"/>
          <p:cNvPicPr>
            <a:picLocks noChangeAspect="1"/>
          </p:cNvPicPr>
          <p:nvPr/>
        </p:nvPicPr>
        <p:blipFill>
          <a:blip r:embed="rId4" cstate="print"/>
          <a:stretch>
            <a:fillRect/>
          </a:stretch>
        </p:blipFill>
        <p:spPr>
          <a:xfrm>
            <a:off x="10210800" y="86881"/>
            <a:ext cx="1447800" cy="1021976"/>
          </a:xfrm>
          <a:prstGeom prst="rect">
            <a:avLst/>
          </a:prstGeom>
        </p:spPr>
      </p:pic>
      <p:sp>
        <p:nvSpPr>
          <p:cNvPr id="15" name="TextBox 14">
            <a:extLst>
              <a:ext uri="{FF2B5EF4-FFF2-40B4-BE49-F238E27FC236}">
                <a16:creationId xmlns:a16="http://schemas.microsoft.com/office/drawing/2014/main" id="{37EFB590-56BB-B141-E459-5FF056E7EFAA}"/>
              </a:ext>
            </a:extLst>
          </p:cNvPr>
          <p:cNvSpPr txBox="1"/>
          <p:nvPr/>
        </p:nvSpPr>
        <p:spPr>
          <a:xfrm>
            <a:off x="1907177" y="249260"/>
            <a:ext cx="4049485" cy="707886"/>
          </a:xfrm>
          <a:prstGeom prst="rect">
            <a:avLst/>
          </a:prstGeom>
          <a:noFill/>
        </p:spPr>
        <p:txBody>
          <a:bodyPr wrap="square" rtlCol="0">
            <a:spAutoFit/>
          </a:bodyPr>
          <a:lstStyle/>
          <a:p>
            <a:r>
              <a:rPr lang="en-US" sz="4000" b="1" dirty="0">
                <a:solidFill>
                  <a:srgbClr val="FF0000"/>
                </a:solidFill>
              </a:rPr>
              <a:t>Certification</a:t>
            </a:r>
          </a:p>
        </p:txBody>
      </p:sp>
      <p:pic>
        <p:nvPicPr>
          <p:cNvPr id="4" name="Picture 3">
            <a:extLst>
              <a:ext uri="{FF2B5EF4-FFF2-40B4-BE49-F238E27FC236}">
                <a16:creationId xmlns:a16="http://schemas.microsoft.com/office/drawing/2014/main" id="{5C3CD9CE-18E6-A9DA-0573-9DB2B5058114}"/>
              </a:ext>
            </a:extLst>
          </p:cNvPr>
          <p:cNvPicPr>
            <a:picLocks noChangeAspect="1"/>
          </p:cNvPicPr>
          <p:nvPr/>
        </p:nvPicPr>
        <p:blipFill>
          <a:blip r:embed="rId5"/>
          <a:stretch>
            <a:fillRect/>
          </a:stretch>
        </p:blipFill>
        <p:spPr>
          <a:xfrm>
            <a:off x="1802813" y="2443755"/>
            <a:ext cx="4105275" cy="4200525"/>
          </a:xfrm>
          <a:prstGeom prst="rect">
            <a:avLst/>
          </a:prstGeom>
        </p:spPr>
      </p:pic>
      <p:pic>
        <p:nvPicPr>
          <p:cNvPr id="5" name="Picture 4">
            <a:extLst>
              <a:ext uri="{FF2B5EF4-FFF2-40B4-BE49-F238E27FC236}">
                <a16:creationId xmlns:a16="http://schemas.microsoft.com/office/drawing/2014/main" id="{17C7F682-105B-A59A-85F3-88F771C3B161}"/>
              </a:ext>
            </a:extLst>
          </p:cNvPr>
          <p:cNvPicPr>
            <a:picLocks noChangeAspect="1"/>
          </p:cNvPicPr>
          <p:nvPr/>
        </p:nvPicPr>
        <p:blipFill>
          <a:blip r:embed="rId6"/>
          <a:stretch>
            <a:fillRect/>
          </a:stretch>
        </p:blipFill>
        <p:spPr>
          <a:xfrm>
            <a:off x="6402976" y="1108857"/>
            <a:ext cx="4191000" cy="2238375"/>
          </a:xfrm>
          <a:prstGeom prst="rect">
            <a:avLst/>
          </a:prstGeom>
        </p:spPr>
      </p:pic>
      <p:pic>
        <p:nvPicPr>
          <p:cNvPr id="7" name="Picture 6">
            <a:extLst>
              <a:ext uri="{FF2B5EF4-FFF2-40B4-BE49-F238E27FC236}">
                <a16:creationId xmlns:a16="http://schemas.microsoft.com/office/drawing/2014/main" id="{157E8240-B7DC-FC59-3F7D-9EA3A18FFD3D}"/>
              </a:ext>
            </a:extLst>
          </p:cNvPr>
          <p:cNvPicPr>
            <a:picLocks noChangeAspect="1"/>
          </p:cNvPicPr>
          <p:nvPr/>
        </p:nvPicPr>
        <p:blipFill>
          <a:blip r:embed="rId7"/>
          <a:stretch>
            <a:fillRect/>
          </a:stretch>
        </p:blipFill>
        <p:spPr>
          <a:xfrm>
            <a:off x="1907177" y="1108856"/>
            <a:ext cx="4105514" cy="1190723"/>
          </a:xfrm>
          <a:prstGeom prst="rect">
            <a:avLst/>
          </a:prstGeom>
        </p:spPr>
      </p:pic>
      <p:pic>
        <p:nvPicPr>
          <p:cNvPr id="9" name="Picture 8">
            <a:extLst>
              <a:ext uri="{FF2B5EF4-FFF2-40B4-BE49-F238E27FC236}">
                <a16:creationId xmlns:a16="http://schemas.microsoft.com/office/drawing/2014/main" id="{390F90FE-7ECE-5616-9CAC-184140041BC3}"/>
              </a:ext>
            </a:extLst>
          </p:cNvPr>
          <p:cNvPicPr>
            <a:picLocks noChangeAspect="1"/>
          </p:cNvPicPr>
          <p:nvPr/>
        </p:nvPicPr>
        <p:blipFill>
          <a:blip r:embed="rId8"/>
          <a:stretch>
            <a:fillRect/>
          </a:stretch>
        </p:blipFill>
        <p:spPr>
          <a:xfrm>
            <a:off x="6436144" y="3600069"/>
            <a:ext cx="4157832" cy="2944623"/>
          </a:xfrm>
          <a:prstGeom prst="rect">
            <a:avLst/>
          </a:prstGeom>
        </p:spPr>
      </p:pic>
    </p:spTree>
    <p:custDataLst>
      <p:tags r:id="rId1"/>
    </p:custDataLst>
    <p:extLst>
      <p:ext uri="{BB962C8B-B14F-4D97-AF65-F5344CB8AC3E}">
        <p14:creationId xmlns:p14="http://schemas.microsoft.com/office/powerpoint/2010/main" val="2631314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NWAL-Logo.jpg"/>
          <p:cNvPicPr>
            <a:picLocks noChangeAspect="1"/>
          </p:cNvPicPr>
          <p:nvPr/>
        </p:nvPicPr>
        <p:blipFill>
          <a:blip r:embed="rId4" cstate="print"/>
          <a:stretch>
            <a:fillRect/>
          </a:stretch>
        </p:blipFill>
        <p:spPr>
          <a:xfrm>
            <a:off x="10210800" y="86881"/>
            <a:ext cx="1447800" cy="1021976"/>
          </a:xfrm>
          <a:prstGeom prst="rect">
            <a:avLst/>
          </a:prstGeom>
        </p:spPr>
      </p:pic>
      <p:sp>
        <p:nvSpPr>
          <p:cNvPr id="15" name="TextBox 14">
            <a:extLst>
              <a:ext uri="{FF2B5EF4-FFF2-40B4-BE49-F238E27FC236}">
                <a16:creationId xmlns:a16="http://schemas.microsoft.com/office/drawing/2014/main" id="{37EFB590-56BB-B141-E459-5FF056E7EFAA}"/>
              </a:ext>
            </a:extLst>
          </p:cNvPr>
          <p:cNvSpPr txBox="1"/>
          <p:nvPr/>
        </p:nvSpPr>
        <p:spPr>
          <a:xfrm>
            <a:off x="1981199" y="249260"/>
            <a:ext cx="7676607" cy="707886"/>
          </a:xfrm>
          <a:prstGeom prst="rect">
            <a:avLst/>
          </a:prstGeom>
          <a:noFill/>
        </p:spPr>
        <p:txBody>
          <a:bodyPr wrap="square" rtlCol="0">
            <a:spAutoFit/>
          </a:bodyPr>
          <a:lstStyle/>
          <a:p>
            <a:r>
              <a:rPr lang="en-US" sz="4000" b="1" dirty="0">
                <a:solidFill>
                  <a:srgbClr val="FF0000"/>
                </a:solidFill>
              </a:rPr>
              <a:t>DQs</a:t>
            </a:r>
          </a:p>
        </p:txBody>
      </p:sp>
      <p:sp>
        <p:nvSpPr>
          <p:cNvPr id="6" name="Content Placeholder 5">
            <a:extLst>
              <a:ext uri="{FF2B5EF4-FFF2-40B4-BE49-F238E27FC236}">
                <a16:creationId xmlns:a16="http://schemas.microsoft.com/office/drawing/2014/main" id="{2A7041E0-4E5A-006A-C4F2-32CA1A83C011}"/>
              </a:ext>
            </a:extLst>
          </p:cNvPr>
          <p:cNvSpPr>
            <a:spLocks noGrp="1"/>
          </p:cNvSpPr>
          <p:nvPr>
            <p:ph idx="1"/>
          </p:nvPr>
        </p:nvSpPr>
        <p:spPr>
          <a:xfrm>
            <a:off x="1981199" y="1108857"/>
            <a:ext cx="8268789" cy="5348174"/>
          </a:xfrm>
        </p:spPr>
        <p:txBody>
          <a:bodyPr>
            <a:noAutofit/>
          </a:bodyPr>
          <a:lstStyle/>
          <a:p>
            <a:pPr marL="514350" indent="-514350">
              <a:buFont typeface="+mj-lt"/>
              <a:buAutoNum type="alphaLcPeriod"/>
            </a:pPr>
            <a:r>
              <a:rPr lang="en-US" dirty="0"/>
              <a:t>Confirm with Meet Referee on where DQs will be written on the scribe sheet</a:t>
            </a:r>
          </a:p>
          <a:p>
            <a:pPr marL="971550" lvl="1" indent="-514350">
              <a:buFont typeface="+mj-lt"/>
              <a:buAutoNum type="romanLcPeriod"/>
            </a:pPr>
            <a:r>
              <a:rPr lang="en-US" dirty="0"/>
              <a:t>Even if a swim resulted in a DQ, you should still determine the correct Official Time</a:t>
            </a:r>
          </a:p>
          <a:p>
            <a:pPr marL="514350" indent="-514350">
              <a:buFont typeface="+mj-lt"/>
              <a:buAutoNum type="alphaLcPeriod"/>
            </a:pPr>
            <a:r>
              <a:rPr lang="en-US" dirty="0"/>
              <a:t>Verification – teams need to agree on how and when a referee should verify the results of each event</a:t>
            </a:r>
          </a:p>
          <a:p>
            <a:pPr marL="971550" lvl="1" indent="-514350">
              <a:buFont typeface="+mj-lt"/>
              <a:buAutoNum type="romanLcPeriod"/>
            </a:pPr>
            <a:r>
              <a:rPr lang="en-US" dirty="0"/>
              <a:t>Do NOT allow the Meet Referee to wait until the end of the meet to try and do this</a:t>
            </a:r>
          </a:p>
          <a:p>
            <a:pPr marL="971550" lvl="1" indent="-514350">
              <a:buFont typeface="+mj-lt"/>
              <a:buAutoNum type="romanLcPeriod"/>
            </a:pPr>
            <a:r>
              <a:rPr lang="en-US" dirty="0"/>
              <a:t>No results should be posted until Verification has taken place</a:t>
            </a:r>
          </a:p>
          <a:p>
            <a:endParaRPr lang="en-US" sz="2600" dirty="0">
              <a:effectLst/>
              <a:ea typeface="Arial" panose="020B0604020202020204" pitchFamily="34" charset="0"/>
            </a:endParaRPr>
          </a:p>
        </p:txBody>
      </p:sp>
    </p:spTree>
    <p:custDataLst>
      <p:tags r:id="rId1"/>
    </p:custDataLst>
    <p:extLst>
      <p:ext uri="{BB962C8B-B14F-4D97-AF65-F5344CB8AC3E}">
        <p14:creationId xmlns:p14="http://schemas.microsoft.com/office/powerpoint/2010/main" val="8917733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NWAL-Logo.jpg"/>
          <p:cNvPicPr>
            <a:picLocks noChangeAspect="1"/>
          </p:cNvPicPr>
          <p:nvPr/>
        </p:nvPicPr>
        <p:blipFill>
          <a:blip r:embed="rId4" cstate="print"/>
          <a:stretch>
            <a:fillRect/>
          </a:stretch>
        </p:blipFill>
        <p:spPr>
          <a:xfrm>
            <a:off x="10210800" y="86881"/>
            <a:ext cx="1447800" cy="1021976"/>
          </a:xfrm>
          <a:prstGeom prst="rect">
            <a:avLst/>
          </a:prstGeom>
        </p:spPr>
      </p:pic>
      <p:sp>
        <p:nvSpPr>
          <p:cNvPr id="15" name="TextBox 14">
            <a:extLst>
              <a:ext uri="{FF2B5EF4-FFF2-40B4-BE49-F238E27FC236}">
                <a16:creationId xmlns:a16="http://schemas.microsoft.com/office/drawing/2014/main" id="{37EFB590-56BB-B141-E459-5FF056E7EFAA}"/>
              </a:ext>
            </a:extLst>
          </p:cNvPr>
          <p:cNvSpPr txBox="1"/>
          <p:nvPr/>
        </p:nvSpPr>
        <p:spPr>
          <a:xfrm>
            <a:off x="1981199" y="249260"/>
            <a:ext cx="7676607" cy="707886"/>
          </a:xfrm>
          <a:prstGeom prst="rect">
            <a:avLst/>
          </a:prstGeom>
          <a:noFill/>
        </p:spPr>
        <p:txBody>
          <a:bodyPr wrap="square" rtlCol="0">
            <a:spAutoFit/>
          </a:bodyPr>
          <a:lstStyle/>
          <a:p>
            <a:r>
              <a:rPr lang="en-US" sz="4000" b="1" dirty="0">
                <a:solidFill>
                  <a:srgbClr val="FF0000"/>
                </a:solidFill>
              </a:rPr>
              <a:t>Disputes</a:t>
            </a:r>
          </a:p>
        </p:txBody>
      </p:sp>
      <p:sp>
        <p:nvSpPr>
          <p:cNvPr id="6" name="Content Placeholder 5">
            <a:extLst>
              <a:ext uri="{FF2B5EF4-FFF2-40B4-BE49-F238E27FC236}">
                <a16:creationId xmlns:a16="http://schemas.microsoft.com/office/drawing/2014/main" id="{2A7041E0-4E5A-006A-C4F2-32CA1A83C011}"/>
              </a:ext>
            </a:extLst>
          </p:cNvPr>
          <p:cNvSpPr>
            <a:spLocks noGrp="1"/>
          </p:cNvSpPr>
          <p:nvPr>
            <p:ph idx="1"/>
          </p:nvPr>
        </p:nvSpPr>
        <p:spPr>
          <a:xfrm>
            <a:off x="1981199" y="1108857"/>
            <a:ext cx="8268789" cy="5348174"/>
          </a:xfrm>
        </p:spPr>
        <p:txBody>
          <a:bodyPr>
            <a:noAutofit/>
          </a:bodyPr>
          <a:lstStyle/>
          <a:p>
            <a:pPr marL="514350" indent="-514350">
              <a:buFont typeface="+mj-lt"/>
              <a:buAutoNum type="alphaLcPeriod"/>
            </a:pPr>
            <a:r>
              <a:rPr lang="en-US" dirty="0"/>
              <a:t>During the meet – Only a Coach or Team Rep can raise a dispute, and only to the Meet Referee</a:t>
            </a:r>
          </a:p>
          <a:p>
            <a:pPr marL="971550" lvl="1" indent="-514350">
              <a:buFont typeface="+mj-lt"/>
              <a:buAutoNum type="romanLcPeriod"/>
            </a:pPr>
            <a:r>
              <a:rPr lang="en-US" dirty="0"/>
              <a:t>Kindly but firmly direct parents, Board Members, and other folks to bring their disputes to their Team Rep</a:t>
            </a:r>
          </a:p>
          <a:p>
            <a:pPr marL="971550" lvl="1" indent="-514350">
              <a:buFont typeface="+mj-lt"/>
              <a:buAutoNum type="romanLcPeriod"/>
            </a:pPr>
            <a:r>
              <a:rPr lang="en-US" dirty="0"/>
              <a:t>Only the Meet Referee may instruct you to make changes </a:t>
            </a:r>
          </a:p>
          <a:p>
            <a:pPr marL="514350" indent="-514350">
              <a:buFont typeface="+mj-lt"/>
              <a:buAutoNum type="alphaLcPeriod"/>
            </a:pPr>
            <a:r>
              <a:rPr lang="en-US" dirty="0"/>
              <a:t>After the meet – only time corrections are allowed (no dispute of DQs)</a:t>
            </a:r>
          </a:p>
          <a:p>
            <a:pPr marL="971550" lvl="1" indent="-514350">
              <a:buFont typeface="+mj-lt"/>
              <a:buAutoNum type="romanLcPeriod"/>
            </a:pPr>
            <a:r>
              <a:rPr lang="en-US" dirty="0"/>
              <a:t>Time change requests should be sent to </a:t>
            </a:r>
            <a:r>
              <a:rPr lang="en-US" dirty="0">
                <a:hlinkClick r:id="rId5"/>
              </a:rPr>
              <a:t>computers@nwal.org</a:t>
            </a:r>
            <a:r>
              <a:rPr lang="en-US" dirty="0"/>
              <a:t>. </a:t>
            </a:r>
          </a:p>
          <a:p>
            <a:pPr marL="971550" lvl="1" indent="-514350">
              <a:buFont typeface="+mj-lt"/>
              <a:buAutoNum type="romanLcPeriod"/>
            </a:pPr>
            <a:r>
              <a:rPr lang="en-US" dirty="0"/>
              <a:t>These must come from Meet Referee, copying all Team Reps for the meet.</a:t>
            </a:r>
          </a:p>
          <a:p>
            <a:pPr marL="971550" lvl="1" indent="-514350">
              <a:buFont typeface="+mj-lt"/>
              <a:buAutoNum type="romanLcPeriod"/>
            </a:pPr>
            <a:r>
              <a:rPr lang="en-US" dirty="0"/>
              <a:t>Once all Team Reps reply with their approval, the time will be updated.</a:t>
            </a:r>
          </a:p>
        </p:txBody>
      </p:sp>
    </p:spTree>
    <p:custDataLst>
      <p:tags r:id="rId1"/>
    </p:custDataLst>
    <p:extLst>
      <p:ext uri="{BB962C8B-B14F-4D97-AF65-F5344CB8AC3E}">
        <p14:creationId xmlns:p14="http://schemas.microsoft.com/office/powerpoint/2010/main" val="15582053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NWAL-Logo.jpg"/>
          <p:cNvPicPr>
            <a:picLocks noChangeAspect="1"/>
          </p:cNvPicPr>
          <p:nvPr/>
        </p:nvPicPr>
        <p:blipFill>
          <a:blip r:embed="rId4" cstate="print"/>
          <a:stretch>
            <a:fillRect/>
          </a:stretch>
        </p:blipFill>
        <p:spPr>
          <a:xfrm>
            <a:off x="10210800" y="86881"/>
            <a:ext cx="1447800" cy="1021976"/>
          </a:xfrm>
          <a:prstGeom prst="rect">
            <a:avLst/>
          </a:prstGeom>
        </p:spPr>
      </p:pic>
      <p:sp>
        <p:nvSpPr>
          <p:cNvPr id="15" name="TextBox 14">
            <a:extLst>
              <a:ext uri="{FF2B5EF4-FFF2-40B4-BE49-F238E27FC236}">
                <a16:creationId xmlns:a16="http://schemas.microsoft.com/office/drawing/2014/main" id="{37EFB590-56BB-B141-E459-5FF056E7EFAA}"/>
              </a:ext>
            </a:extLst>
          </p:cNvPr>
          <p:cNvSpPr txBox="1"/>
          <p:nvPr/>
        </p:nvSpPr>
        <p:spPr>
          <a:xfrm>
            <a:off x="1981200" y="249260"/>
            <a:ext cx="3992880" cy="707886"/>
          </a:xfrm>
          <a:prstGeom prst="rect">
            <a:avLst/>
          </a:prstGeom>
          <a:noFill/>
        </p:spPr>
        <p:txBody>
          <a:bodyPr wrap="square" rtlCol="0">
            <a:spAutoFit/>
          </a:bodyPr>
          <a:lstStyle/>
          <a:p>
            <a:r>
              <a:rPr lang="en-US" sz="4000" b="1" dirty="0">
                <a:solidFill>
                  <a:srgbClr val="FF0000"/>
                </a:solidFill>
              </a:rPr>
              <a:t>Scoring</a:t>
            </a:r>
          </a:p>
        </p:txBody>
      </p:sp>
      <p:sp>
        <p:nvSpPr>
          <p:cNvPr id="6" name="Content Placeholder 5">
            <a:extLst>
              <a:ext uri="{FF2B5EF4-FFF2-40B4-BE49-F238E27FC236}">
                <a16:creationId xmlns:a16="http://schemas.microsoft.com/office/drawing/2014/main" id="{2A7041E0-4E5A-006A-C4F2-32CA1A83C011}"/>
              </a:ext>
            </a:extLst>
          </p:cNvPr>
          <p:cNvSpPr>
            <a:spLocks noGrp="1"/>
          </p:cNvSpPr>
          <p:nvPr>
            <p:ph idx="1"/>
          </p:nvPr>
        </p:nvSpPr>
        <p:spPr>
          <a:xfrm>
            <a:off x="1981200" y="1108857"/>
            <a:ext cx="8268789" cy="5348174"/>
          </a:xfrm>
        </p:spPr>
        <p:txBody>
          <a:bodyPr>
            <a:noAutofit/>
          </a:bodyPr>
          <a:lstStyle/>
          <a:p>
            <a:pPr marL="514350" indent="-514350">
              <a:buFont typeface="+mj-lt"/>
              <a:buAutoNum type="alphaLcPeriod"/>
            </a:pPr>
            <a:r>
              <a:rPr lang="en-US" sz="2800" dirty="0"/>
              <a:t>Once you’ve entered all times for an event, Meet Maestro will highlight it in green. Click “Actions”, then “Results for Event” to print the results.</a:t>
            </a:r>
            <a:endParaRPr lang="en-US" dirty="0"/>
          </a:p>
          <a:p>
            <a:pPr marL="514350" indent="-514350">
              <a:buFont typeface="+mj-lt"/>
              <a:buAutoNum type="alphaLcPeriod"/>
            </a:pPr>
            <a:r>
              <a:rPr lang="en-US" sz="2800" dirty="0"/>
              <a:t>Dual Meets:</a:t>
            </a:r>
          </a:p>
          <a:p>
            <a:pPr marL="971550" lvl="1" indent="-514350">
              <a:buFont typeface="+mj-lt"/>
              <a:buAutoNum type="romanLcPeriod"/>
            </a:pPr>
            <a:r>
              <a:rPr lang="en-US" sz="2400" dirty="0"/>
              <a:t>Individual Events 7-5-4-3-2-1</a:t>
            </a:r>
          </a:p>
          <a:p>
            <a:pPr marL="971550" lvl="1" indent="-514350">
              <a:buFont typeface="+mj-lt"/>
              <a:buAutoNum type="romanLcPeriod"/>
            </a:pPr>
            <a:r>
              <a:rPr lang="en-US" sz="2400" dirty="0"/>
              <a:t>Relays 7-3</a:t>
            </a:r>
          </a:p>
          <a:p>
            <a:pPr lvl="2"/>
            <a:r>
              <a:rPr lang="en-US" dirty="0"/>
              <a:t>If the same team in a Relay gets 1</a:t>
            </a:r>
            <a:r>
              <a:rPr lang="en-US" baseline="30000" dirty="0"/>
              <a:t>st</a:t>
            </a:r>
            <a:r>
              <a:rPr lang="en-US" dirty="0"/>
              <a:t> and 2</a:t>
            </a:r>
            <a:r>
              <a:rPr lang="en-US" baseline="30000" dirty="0"/>
              <a:t>nd</a:t>
            </a:r>
            <a:r>
              <a:rPr lang="en-US" dirty="0"/>
              <a:t>, they will only get 7 points and the other team will receive 0</a:t>
            </a:r>
          </a:p>
          <a:p>
            <a:pPr marL="514350" indent="-514350">
              <a:buFont typeface="+mj-lt"/>
              <a:buAutoNum type="alphaLcPeriod"/>
            </a:pPr>
            <a:r>
              <a:rPr lang="en-US" sz="2800" dirty="0"/>
              <a:t>Divisional Meets</a:t>
            </a:r>
          </a:p>
          <a:p>
            <a:pPr marL="971550" lvl="1" indent="-514350">
              <a:buFont typeface="+mj-lt"/>
              <a:buAutoNum type="romanLcPeriod"/>
            </a:pPr>
            <a:r>
              <a:rPr lang="en-US" sz="2400" dirty="0"/>
              <a:t>Individual events 14-12-10-9-8-7-6-5-4-3-2-1</a:t>
            </a:r>
          </a:p>
          <a:p>
            <a:pPr marL="971550" lvl="1" indent="-514350">
              <a:buFont typeface="+mj-lt"/>
              <a:buAutoNum type="romanLcPeriod"/>
            </a:pPr>
            <a:r>
              <a:rPr lang="en-US" sz="2400" dirty="0"/>
              <a:t>Relays</a:t>
            </a:r>
          </a:p>
          <a:p>
            <a:pPr lvl="2"/>
            <a:r>
              <a:rPr lang="en-US" sz="2000" dirty="0"/>
              <a:t>5 Teams		14-10-7-5-3</a:t>
            </a:r>
          </a:p>
          <a:p>
            <a:pPr lvl="2"/>
            <a:r>
              <a:rPr lang="en-US" sz="2000" dirty="0"/>
              <a:t>6 Teams		14-10-7-5-3-1</a:t>
            </a:r>
          </a:p>
        </p:txBody>
      </p:sp>
    </p:spTree>
    <p:custDataLst>
      <p:tags r:id="rId1"/>
    </p:custDataLst>
    <p:extLst>
      <p:ext uri="{BB962C8B-B14F-4D97-AF65-F5344CB8AC3E}">
        <p14:creationId xmlns:p14="http://schemas.microsoft.com/office/powerpoint/2010/main" val="21645452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C7C91E-1EEC-ECB3-077C-2711DAA99BF0}"/>
            </a:ext>
          </a:extLst>
        </p:cNvPr>
        <p:cNvGrpSpPr/>
        <p:nvPr/>
      </p:nvGrpSpPr>
      <p:grpSpPr>
        <a:xfrm>
          <a:off x="0" y="0"/>
          <a:ext cx="0" cy="0"/>
          <a:chOff x="0" y="0"/>
          <a:chExt cx="0" cy="0"/>
        </a:xfrm>
      </p:grpSpPr>
      <p:pic>
        <p:nvPicPr>
          <p:cNvPr id="8" name="Picture 7" descr="NWAL-Logo.jpg">
            <a:extLst>
              <a:ext uri="{FF2B5EF4-FFF2-40B4-BE49-F238E27FC236}">
                <a16:creationId xmlns:a16="http://schemas.microsoft.com/office/drawing/2014/main" id="{3F7CE417-65FC-B044-95E8-EF56F96F6EE8}"/>
              </a:ext>
            </a:extLst>
          </p:cNvPr>
          <p:cNvPicPr>
            <a:picLocks noChangeAspect="1"/>
          </p:cNvPicPr>
          <p:nvPr/>
        </p:nvPicPr>
        <p:blipFill>
          <a:blip r:embed="rId4" cstate="print"/>
          <a:stretch>
            <a:fillRect/>
          </a:stretch>
        </p:blipFill>
        <p:spPr>
          <a:xfrm>
            <a:off x="10210800" y="86881"/>
            <a:ext cx="1447800" cy="1021976"/>
          </a:xfrm>
          <a:prstGeom prst="rect">
            <a:avLst/>
          </a:prstGeom>
        </p:spPr>
      </p:pic>
      <p:sp>
        <p:nvSpPr>
          <p:cNvPr id="6" name="Content Placeholder 5">
            <a:extLst>
              <a:ext uri="{FF2B5EF4-FFF2-40B4-BE49-F238E27FC236}">
                <a16:creationId xmlns:a16="http://schemas.microsoft.com/office/drawing/2014/main" id="{57AFB336-B165-A2BA-3F76-3D282B6B1756}"/>
              </a:ext>
            </a:extLst>
          </p:cNvPr>
          <p:cNvSpPr>
            <a:spLocks noGrp="1"/>
          </p:cNvSpPr>
          <p:nvPr>
            <p:ph idx="1"/>
          </p:nvPr>
        </p:nvSpPr>
        <p:spPr>
          <a:xfrm>
            <a:off x="4300396" y="1729212"/>
            <a:ext cx="3268301" cy="2353901"/>
          </a:xfrm>
        </p:spPr>
        <p:txBody>
          <a:bodyPr>
            <a:noAutofit/>
          </a:bodyPr>
          <a:lstStyle/>
          <a:p>
            <a:pPr marL="0" indent="0">
              <a:buNone/>
            </a:pPr>
            <a:endParaRPr lang="en-US" dirty="0"/>
          </a:p>
          <a:p>
            <a:endParaRPr lang="en-US" dirty="0"/>
          </a:p>
        </p:txBody>
      </p:sp>
      <p:sp>
        <p:nvSpPr>
          <p:cNvPr id="2" name="TextBox 1">
            <a:extLst>
              <a:ext uri="{FF2B5EF4-FFF2-40B4-BE49-F238E27FC236}">
                <a16:creationId xmlns:a16="http://schemas.microsoft.com/office/drawing/2014/main" id="{9AE9D42E-504A-3DC5-39BE-7AA6BF3EEDCD}"/>
              </a:ext>
            </a:extLst>
          </p:cNvPr>
          <p:cNvSpPr txBox="1"/>
          <p:nvPr/>
        </p:nvSpPr>
        <p:spPr>
          <a:xfrm>
            <a:off x="2257696" y="2123328"/>
            <a:ext cx="7676607" cy="707886"/>
          </a:xfrm>
          <a:prstGeom prst="rect">
            <a:avLst/>
          </a:prstGeom>
          <a:noFill/>
        </p:spPr>
        <p:txBody>
          <a:bodyPr wrap="square" rtlCol="0">
            <a:spAutoFit/>
          </a:bodyPr>
          <a:lstStyle/>
          <a:p>
            <a:pPr algn="ctr"/>
            <a:r>
              <a:rPr lang="en-US" sz="4000" b="1" dirty="0">
                <a:solidFill>
                  <a:srgbClr val="FF0000"/>
                </a:solidFill>
              </a:rPr>
              <a:t>Demo</a:t>
            </a:r>
          </a:p>
        </p:txBody>
      </p:sp>
      <p:sp>
        <p:nvSpPr>
          <p:cNvPr id="3" name="Content Placeholder 5">
            <a:extLst>
              <a:ext uri="{FF2B5EF4-FFF2-40B4-BE49-F238E27FC236}">
                <a16:creationId xmlns:a16="http://schemas.microsoft.com/office/drawing/2014/main" id="{6D14012F-ACCD-7ACB-B0E9-CD921D95B327}"/>
              </a:ext>
            </a:extLst>
          </p:cNvPr>
          <p:cNvSpPr txBox="1">
            <a:spLocks/>
          </p:cNvSpPr>
          <p:nvPr/>
        </p:nvSpPr>
        <p:spPr>
          <a:xfrm>
            <a:off x="1981199" y="3048754"/>
            <a:ext cx="8268789" cy="302803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dirty="0"/>
              <a:t>Entering time, DQs, and printing results.</a:t>
            </a:r>
          </a:p>
        </p:txBody>
      </p:sp>
    </p:spTree>
    <p:custDataLst>
      <p:tags r:id="rId1"/>
    </p:custDataLst>
    <p:extLst>
      <p:ext uri="{BB962C8B-B14F-4D97-AF65-F5344CB8AC3E}">
        <p14:creationId xmlns:p14="http://schemas.microsoft.com/office/powerpoint/2010/main" val="34674448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NWAL-Logo.jpg"/>
          <p:cNvPicPr>
            <a:picLocks noChangeAspect="1"/>
          </p:cNvPicPr>
          <p:nvPr/>
        </p:nvPicPr>
        <p:blipFill>
          <a:blip r:embed="rId4" cstate="print"/>
          <a:stretch>
            <a:fillRect/>
          </a:stretch>
        </p:blipFill>
        <p:spPr>
          <a:xfrm>
            <a:off x="10210800" y="86881"/>
            <a:ext cx="1447800" cy="1021976"/>
          </a:xfrm>
          <a:prstGeom prst="rect">
            <a:avLst/>
          </a:prstGeom>
        </p:spPr>
      </p:pic>
      <p:sp>
        <p:nvSpPr>
          <p:cNvPr id="15" name="TextBox 14">
            <a:extLst>
              <a:ext uri="{FF2B5EF4-FFF2-40B4-BE49-F238E27FC236}">
                <a16:creationId xmlns:a16="http://schemas.microsoft.com/office/drawing/2014/main" id="{37EFB590-56BB-B141-E459-5FF056E7EFAA}"/>
              </a:ext>
            </a:extLst>
          </p:cNvPr>
          <p:cNvSpPr txBox="1"/>
          <p:nvPr/>
        </p:nvSpPr>
        <p:spPr>
          <a:xfrm>
            <a:off x="1981199" y="249260"/>
            <a:ext cx="7676607" cy="707886"/>
          </a:xfrm>
          <a:prstGeom prst="rect">
            <a:avLst/>
          </a:prstGeom>
          <a:noFill/>
        </p:spPr>
        <p:txBody>
          <a:bodyPr wrap="square" rtlCol="0">
            <a:spAutoFit/>
          </a:bodyPr>
          <a:lstStyle/>
          <a:p>
            <a:r>
              <a:rPr lang="en-US" sz="4000" b="1" dirty="0">
                <a:solidFill>
                  <a:srgbClr val="FF0000"/>
                </a:solidFill>
              </a:rPr>
              <a:t>Finalize Meet</a:t>
            </a:r>
          </a:p>
        </p:txBody>
      </p:sp>
      <p:sp>
        <p:nvSpPr>
          <p:cNvPr id="6" name="Content Placeholder 5">
            <a:extLst>
              <a:ext uri="{FF2B5EF4-FFF2-40B4-BE49-F238E27FC236}">
                <a16:creationId xmlns:a16="http://schemas.microsoft.com/office/drawing/2014/main" id="{2A7041E0-4E5A-006A-C4F2-32CA1A83C011}"/>
              </a:ext>
            </a:extLst>
          </p:cNvPr>
          <p:cNvSpPr>
            <a:spLocks noGrp="1"/>
          </p:cNvSpPr>
          <p:nvPr>
            <p:ph idx="1"/>
          </p:nvPr>
        </p:nvSpPr>
        <p:spPr>
          <a:xfrm>
            <a:off x="1981199" y="1108857"/>
            <a:ext cx="8268789" cy="5348174"/>
          </a:xfrm>
        </p:spPr>
        <p:txBody>
          <a:bodyPr>
            <a:noAutofit/>
          </a:bodyPr>
          <a:lstStyle/>
          <a:p>
            <a:pPr marL="514350" indent="-514350">
              <a:buFont typeface="+mj-lt"/>
              <a:buAutoNum type="alphaLcPeriod"/>
            </a:pPr>
            <a:r>
              <a:rPr lang="en-US" sz="2800" dirty="0"/>
              <a:t>After all times and DQs have been entered and verified, print one copy the “Team </a:t>
            </a:r>
            <a:r>
              <a:rPr lang="en-US" dirty="0"/>
              <a:t>Scores” report </a:t>
            </a:r>
            <a:r>
              <a:rPr lang="en-US" sz="2800" dirty="0"/>
              <a:t>for each team, and have the Meet Ref sign them</a:t>
            </a:r>
          </a:p>
          <a:p>
            <a:pPr marL="971550" lvl="1" indent="-514350">
              <a:buFont typeface="+mj-lt"/>
              <a:buAutoNum type="alphaLcPeriod"/>
            </a:pPr>
            <a:r>
              <a:rPr lang="en-US" dirty="0"/>
              <a:t>If there is a tie, the tie-breaker shall be number of first place finishes, then second place finishes, etc. until the tie is broken</a:t>
            </a:r>
          </a:p>
          <a:p>
            <a:pPr marL="514350" indent="-514350">
              <a:buFont typeface="+mj-lt"/>
              <a:buAutoNum type="alphaLcPeriod"/>
            </a:pPr>
            <a:r>
              <a:rPr lang="en-US" dirty="0"/>
              <a:t>In the “Finish &amp; Export” section, click “Lock out changes”, then click “Transfer Results” to transmit the results back to </a:t>
            </a:r>
            <a:r>
              <a:rPr lang="en-US" dirty="0" err="1"/>
              <a:t>Swimtopia</a:t>
            </a:r>
            <a:endParaRPr lang="en-US" sz="2800" dirty="0"/>
          </a:p>
        </p:txBody>
      </p:sp>
    </p:spTree>
    <p:custDataLst>
      <p:tags r:id="rId1"/>
    </p:custDataLst>
    <p:extLst>
      <p:ext uri="{BB962C8B-B14F-4D97-AF65-F5344CB8AC3E}">
        <p14:creationId xmlns:p14="http://schemas.microsoft.com/office/powerpoint/2010/main" val="8701397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NWAL-Logo.jpg"/>
          <p:cNvPicPr>
            <a:picLocks noChangeAspect="1"/>
          </p:cNvPicPr>
          <p:nvPr/>
        </p:nvPicPr>
        <p:blipFill>
          <a:blip r:embed="rId4" cstate="print"/>
          <a:stretch>
            <a:fillRect/>
          </a:stretch>
        </p:blipFill>
        <p:spPr>
          <a:xfrm>
            <a:off x="10210800" y="86881"/>
            <a:ext cx="1447800" cy="1021976"/>
          </a:xfrm>
          <a:prstGeom prst="rect">
            <a:avLst/>
          </a:prstGeom>
        </p:spPr>
      </p:pic>
      <p:sp>
        <p:nvSpPr>
          <p:cNvPr id="15" name="TextBox 14">
            <a:extLst>
              <a:ext uri="{FF2B5EF4-FFF2-40B4-BE49-F238E27FC236}">
                <a16:creationId xmlns:a16="http://schemas.microsoft.com/office/drawing/2014/main" id="{37EFB590-56BB-B141-E459-5FF056E7EFAA}"/>
              </a:ext>
            </a:extLst>
          </p:cNvPr>
          <p:cNvSpPr txBox="1"/>
          <p:nvPr/>
        </p:nvSpPr>
        <p:spPr>
          <a:xfrm>
            <a:off x="1981199" y="249260"/>
            <a:ext cx="7676607" cy="707886"/>
          </a:xfrm>
          <a:prstGeom prst="rect">
            <a:avLst/>
          </a:prstGeom>
          <a:noFill/>
        </p:spPr>
        <p:txBody>
          <a:bodyPr wrap="square" rtlCol="0">
            <a:spAutoFit/>
          </a:bodyPr>
          <a:lstStyle/>
          <a:p>
            <a:r>
              <a:rPr lang="en-US" sz="4000" b="1" dirty="0">
                <a:solidFill>
                  <a:srgbClr val="FF0000"/>
                </a:solidFill>
              </a:rPr>
              <a:t>Final Thoughts</a:t>
            </a:r>
          </a:p>
        </p:txBody>
      </p:sp>
      <p:sp>
        <p:nvSpPr>
          <p:cNvPr id="6" name="Content Placeholder 5">
            <a:extLst>
              <a:ext uri="{FF2B5EF4-FFF2-40B4-BE49-F238E27FC236}">
                <a16:creationId xmlns:a16="http://schemas.microsoft.com/office/drawing/2014/main" id="{2A7041E0-4E5A-006A-C4F2-32CA1A83C011}"/>
              </a:ext>
            </a:extLst>
          </p:cNvPr>
          <p:cNvSpPr>
            <a:spLocks noGrp="1"/>
          </p:cNvSpPr>
          <p:nvPr>
            <p:ph idx="1"/>
          </p:nvPr>
        </p:nvSpPr>
        <p:spPr>
          <a:xfrm>
            <a:off x="1981199" y="1108857"/>
            <a:ext cx="8268789" cy="5348174"/>
          </a:xfrm>
        </p:spPr>
        <p:txBody>
          <a:bodyPr>
            <a:noAutofit/>
          </a:bodyPr>
          <a:lstStyle/>
          <a:p>
            <a:pPr marL="514350" indent="-514350">
              <a:buFont typeface="+mj-lt"/>
              <a:buAutoNum type="alphaLcPeriod"/>
            </a:pPr>
            <a:r>
              <a:rPr lang="en-US" dirty="0"/>
              <a:t>Before the meet starts – confer with your Meet Referee and Team Rep on many heat sheets you need</a:t>
            </a:r>
          </a:p>
          <a:p>
            <a:pPr marL="914400" lvl="1" indent="-457200">
              <a:buFont typeface="+mj-lt"/>
              <a:buAutoNum type="alphaLcPeriod"/>
            </a:pPr>
            <a:r>
              <a:rPr lang="en-US" dirty="0"/>
              <a:t>Announcer, Ready Bench, Officials, Coaches</a:t>
            </a:r>
          </a:p>
          <a:p>
            <a:pPr marL="514350" indent="-514350">
              <a:buFont typeface="+mj-lt"/>
              <a:buAutoNum type="alphaLcPeriod"/>
            </a:pPr>
            <a:r>
              <a:rPr lang="en-US" dirty="0"/>
              <a:t>Avoid spectators around your computers setup</a:t>
            </a:r>
          </a:p>
          <a:p>
            <a:pPr marL="514350" indent="-514350">
              <a:buFont typeface="+mj-lt"/>
              <a:buAutoNum type="alphaLcPeriod"/>
            </a:pPr>
            <a:r>
              <a:rPr lang="en-US" dirty="0"/>
              <a:t>Protect your printed materials from wind!</a:t>
            </a:r>
          </a:p>
          <a:p>
            <a:pPr marL="514350" indent="-514350">
              <a:buFont typeface="+mj-lt"/>
              <a:buAutoNum type="alphaLcPeriod"/>
            </a:pPr>
            <a:r>
              <a:rPr lang="en-US" dirty="0"/>
              <a:t>Download Meet Maestro for Desktop if your device supports it</a:t>
            </a:r>
          </a:p>
          <a:p>
            <a:pPr marL="514350" indent="-514350">
              <a:buFont typeface="+mj-lt"/>
              <a:buAutoNum type="alphaLcPeriod"/>
            </a:pPr>
            <a:r>
              <a:rPr lang="en-US" dirty="0">
                <a:hlinkClick r:id="rId5"/>
              </a:rPr>
              <a:t>Meet Maestro Documentation</a:t>
            </a:r>
            <a:r>
              <a:rPr lang="en-US" dirty="0"/>
              <a:t>, </a:t>
            </a:r>
            <a:r>
              <a:rPr lang="en-US" dirty="0" err="1">
                <a:hlinkClick r:id="rId6"/>
              </a:rPr>
              <a:t>SwimTopia</a:t>
            </a:r>
            <a:r>
              <a:rPr lang="en-US" dirty="0">
                <a:hlinkClick r:id="rId6"/>
              </a:rPr>
              <a:t> Documentation</a:t>
            </a:r>
            <a:r>
              <a:rPr lang="en-US" dirty="0"/>
              <a:t>, and </a:t>
            </a:r>
            <a:r>
              <a:rPr lang="en-US" dirty="0">
                <a:hlinkClick r:id="rId7"/>
              </a:rPr>
              <a:t>Training Videos</a:t>
            </a:r>
            <a:endParaRPr lang="en-US" dirty="0"/>
          </a:p>
          <a:p>
            <a:endParaRPr lang="en-US" dirty="0"/>
          </a:p>
          <a:p>
            <a:endParaRPr lang="en-US" dirty="0"/>
          </a:p>
        </p:txBody>
      </p:sp>
    </p:spTree>
    <p:custDataLst>
      <p:tags r:id="rId1"/>
    </p:custDataLst>
    <p:extLst>
      <p:ext uri="{BB962C8B-B14F-4D97-AF65-F5344CB8AC3E}">
        <p14:creationId xmlns:p14="http://schemas.microsoft.com/office/powerpoint/2010/main" val="16332744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B4B6FB-D876-B52F-7033-0E45F599BED1}"/>
            </a:ext>
          </a:extLst>
        </p:cNvPr>
        <p:cNvGrpSpPr/>
        <p:nvPr/>
      </p:nvGrpSpPr>
      <p:grpSpPr>
        <a:xfrm>
          <a:off x="0" y="0"/>
          <a:ext cx="0" cy="0"/>
          <a:chOff x="0" y="0"/>
          <a:chExt cx="0" cy="0"/>
        </a:xfrm>
      </p:grpSpPr>
      <p:pic>
        <p:nvPicPr>
          <p:cNvPr id="8" name="Picture 7" descr="NWAL-Logo.jpg">
            <a:extLst>
              <a:ext uri="{FF2B5EF4-FFF2-40B4-BE49-F238E27FC236}">
                <a16:creationId xmlns:a16="http://schemas.microsoft.com/office/drawing/2014/main" id="{06DC1749-9723-17DB-6360-DC79EC1FE35C}"/>
              </a:ext>
            </a:extLst>
          </p:cNvPr>
          <p:cNvPicPr>
            <a:picLocks noChangeAspect="1"/>
          </p:cNvPicPr>
          <p:nvPr/>
        </p:nvPicPr>
        <p:blipFill>
          <a:blip r:embed="rId4" cstate="print"/>
          <a:stretch>
            <a:fillRect/>
          </a:stretch>
        </p:blipFill>
        <p:spPr>
          <a:xfrm>
            <a:off x="10210800" y="86881"/>
            <a:ext cx="1447800" cy="1021976"/>
          </a:xfrm>
          <a:prstGeom prst="rect">
            <a:avLst/>
          </a:prstGeom>
        </p:spPr>
      </p:pic>
      <p:sp>
        <p:nvSpPr>
          <p:cNvPr id="15" name="TextBox 14">
            <a:extLst>
              <a:ext uri="{FF2B5EF4-FFF2-40B4-BE49-F238E27FC236}">
                <a16:creationId xmlns:a16="http://schemas.microsoft.com/office/drawing/2014/main" id="{99178934-0943-7F87-C182-07DAFE21E299}"/>
              </a:ext>
            </a:extLst>
          </p:cNvPr>
          <p:cNvSpPr txBox="1"/>
          <p:nvPr/>
        </p:nvSpPr>
        <p:spPr>
          <a:xfrm>
            <a:off x="1981199" y="249260"/>
            <a:ext cx="7676607" cy="707886"/>
          </a:xfrm>
          <a:prstGeom prst="rect">
            <a:avLst/>
          </a:prstGeom>
          <a:noFill/>
        </p:spPr>
        <p:txBody>
          <a:bodyPr wrap="square" rtlCol="0">
            <a:spAutoFit/>
          </a:bodyPr>
          <a:lstStyle/>
          <a:p>
            <a:r>
              <a:rPr lang="en-US" sz="4000" b="1" dirty="0">
                <a:solidFill>
                  <a:srgbClr val="FF0000"/>
                </a:solidFill>
              </a:rPr>
              <a:t>Next Steps</a:t>
            </a:r>
          </a:p>
        </p:txBody>
      </p:sp>
      <p:sp>
        <p:nvSpPr>
          <p:cNvPr id="6" name="Content Placeholder 5">
            <a:extLst>
              <a:ext uri="{FF2B5EF4-FFF2-40B4-BE49-F238E27FC236}">
                <a16:creationId xmlns:a16="http://schemas.microsoft.com/office/drawing/2014/main" id="{DFB8E0EE-3862-1E7E-D6FF-BE3709178FFC}"/>
              </a:ext>
            </a:extLst>
          </p:cNvPr>
          <p:cNvSpPr>
            <a:spLocks noGrp="1"/>
          </p:cNvSpPr>
          <p:nvPr>
            <p:ph idx="1"/>
          </p:nvPr>
        </p:nvSpPr>
        <p:spPr>
          <a:xfrm>
            <a:off x="1981199" y="1108857"/>
            <a:ext cx="8268789" cy="5348174"/>
          </a:xfrm>
        </p:spPr>
        <p:txBody>
          <a:bodyPr>
            <a:noAutofit/>
          </a:bodyPr>
          <a:lstStyle/>
          <a:p>
            <a:pPr marL="514350" indent="-514350">
              <a:buFont typeface="+mj-lt"/>
              <a:buAutoNum type="arabicPeriod"/>
            </a:pPr>
            <a:r>
              <a:rPr lang="en-US" dirty="0"/>
              <a:t>Wait for an email from me that I’ve updated your attendance in the class today</a:t>
            </a:r>
          </a:p>
          <a:p>
            <a:pPr marL="514350" indent="-514350">
              <a:buFont typeface="+mj-lt"/>
              <a:buAutoNum type="arabicPeriod"/>
            </a:pPr>
            <a:r>
              <a:rPr lang="en-US" dirty="0"/>
              <a:t>Sign in to </a:t>
            </a:r>
            <a:r>
              <a:rPr lang="en-US" dirty="0">
                <a:hlinkClick r:id="rId5"/>
              </a:rPr>
              <a:t>https://nwalcertified.com</a:t>
            </a:r>
            <a:r>
              <a:rPr lang="en-US" dirty="0"/>
              <a:t> and click “Take Official Test” at the top of the page</a:t>
            </a:r>
          </a:p>
          <a:p>
            <a:pPr marL="514350" indent="-514350">
              <a:buFont typeface="+mj-lt"/>
              <a:buAutoNum type="arabicPeriod"/>
            </a:pPr>
            <a:r>
              <a:rPr lang="en-US" dirty="0"/>
              <a:t>Pass your test! Don’t be discouraged if you don’t pass the first time…</a:t>
            </a:r>
          </a:p>
          <a:p>
            <a:pPr marL="514350" indent="-514350">
              <a:buFont typeface="+mj-lt"/>
              <a:buAutoNum type="arabicPeriod"/>
            </a:pPr>
            <a:r>
              <a:rPr lang="en-US" dirty="0"/>
              <a:t>Request your background check through Certified</a:t>
            </a:r>
          </a:p>
          <a:p>
            <a:pPr marL="514350" indent="-514350">
              <a:buFont typeface="+mj-lt"/>
              <a:buAutoNum type="arabicPeriod"/>
            </a:pPr>
            <a:r>
              <a:rPr lang="en-US" dirty="0"/>
              <a:t>Let your Team Rep know you’re certified, so you need a badge and access to your team’s website</a:t>
            </a:r>
          </a:p>
          <a:p>
            <a:pPr marL="514350" indent="-514350">
              <a:buFont typeface="+mj-lt"/>
              <a:buAutoNum type="arabicPeriod"/>
            </a:pPr>
            <a:r>
              <a:rPr lang="en-US" dirty="0"/>
              <a:t>Practice navigating </a:t>
            </a:r>
            <a:r>
              <a:rPr lang="en-US" dirty="0" err="1"/>
              <a:t>SwimTopia</a:t>
            </a:r>
            <a:r>
              <a:rPr lang="en-US" dirty="0"/>
              <a:t> and Meet Maestro before you run a meet</a:t>
            </a:r>
          </a:p>
          <a:p>
            <a:pPr marL="514350" indent="-514350">
              <a:buFont typeface="+mj-lt"/>
              <a:buAutoNum type="arabicPeriod"/>
            </a:pPr>
            <a:r>
              <a:rPr lang="en-US" dirty="0"/>
              <a:t>Have fun!</a:t>
            </a:r>
          </a:p>
          <a:p>
            <a:endParaRPr lang="en-US" dirty="0"/>
          </a:p>
        </p:txBody>
      </p:sp>
    </p:spTree>
    <p:custDataLst>
      <p:tags r:id="rId1"/>
    </p:custDataLst>
    <p:extLst>
      <p:ext uri="{BB962C8B-B14F-4D97-AF65-F5344CB8AC3E}">
        <p14:creationId xmlns:p14="http://schemas.microsoft.com/office/powerpoint/2010/main" val="27187378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0CDECF-AFAF-75F8-4C0C-7949602195C6}"/>
            </a:ext>
          </a:extLst>
        </p:cNvPr>
        <p:cNvGrpSpPr/>
        <p:nvPr/>
      </p:nvGrpSpPr>
      <p:grpSpPr>
        <a:xfrm>
          <a:off x="0" y="0"/>
          <a:ext cx="0" cy="0"/>
          <a:chOff x="0" y="0"/>
          <a:chExt cx="0" cy="0"/>
        </a:xfrm>
      </p:grpSpPr>
      <p:pic>
        <p:nvPicPr>
          <p:cNvPr id="8" name="Picture 7" descr="NWAL-Logo.jpg">
            <a:extLst>
              <a:ext uri="{FF2B5EF4-FFF2-40B4-BE49-F238E27FC236}">
                <a16:creationId xmlns:a16="http://schemas.microsoft.com/office/drawing/2014/main" id="{3F484969-58FB-DCDC-7858-645DDC81541F}"/>
              </a:ext>
            </a:extLst>
          </p:cNvPr>
          <p:cNvPicPr>
            <a:picLocks noChangeAspect="1"/>
          </p:cNvPicPr>
          <p:nvPr/>
        </p:nvPicPr>
        <p:blipFill>
          <a:blip r:embed="rId4" cstate="print"/>
          <a:stretch>
            <a:fillRect/>
          </a:stretch>
        </p:blipFill>
        <p:spPr>
          <a:xfrm>
            <a:off x="10210800" y="86881"/>
            <a:ext cx="1447800" cy="1021976"/>
          </a:xfrm>
          <a:prstGeom prst="rect">
            <a:avLst/>
          </a:prstGeom>
        </p:spPr>
      </p:pic>
      <p:sp>
        <p:nvSpPr>
          <p:cNvPr id="6" name="Content Placeholder 5">
            <a:extLst>
              <a:ext uri="{FF2B5EF4-FFF2-40B4-BE49-F238E27FC236}">
                <a16:creationId xmlns:a16="http://schemas.microsoft.com/office/drawing/2014/main" id="{1B22FFE5-9A56-94F1-EA2E-13381F5DCF00}"/>
              </a:ext>
            </a:extLst>
          </p:cNvPr>
          <p:cNvSpPr>
            <a:spLocks noGrp="1"/>
          </p:cNvSpPr>
          <p:nvPr>
            <p:ph idx="1"/>
          </p:nvPr>
        </p:nvSpPr>
        <p:spPr>
          <a:xfrm>
            <a:off x="4300396" y="1729212"/>
            <a:ext cx="3268301" cy="2353901"/>
          </a:xfrm>
        </p:spPr>
        <p:txBody>
          <a:bodyPr>
            <a:noAutofit/>
          </a:bodyPr>
          <a:lstStyle/>
          <a:p>
            <a:pPr marL="0" indent="0">
              <a:buNone/>
            </a:pPr>
            <a:endParaRPr lang="en-US" dirty="0"/>
          </a:p>
          <a:p>
            <a:endParaRPr lang="en-US" dirty="0"/>
          </a:p>
        </p:txBody>
      </p:sp>
      <p:sp>
        <p:nvSpPr>
          <p:cNvPr id="2" name="TextBox 1">
            <a:extLst>
              <a:ext uri="{FF2B5EF4-FFF2-40B4-BE49-F238E27FC236}">
                <a16:creationId xmlns:a16="http://schemas.microsoft.com/office/drawing/2014/main" id="{10BCC959-EE06-E455-C212-A61EFF5780B4}"/>
              </a:ext>
            </a:extLst>
          </p:cNvPr>
          <p:cNvSpPr txBox="1"/>
          <p:nvPr/>
        </p:nvSpPr>
        <p:spPr>
          <a:xfrm>
            <a:off x="2257696" y="2123328"/>
            <a:ext cx="7676607" cy="707886"/>
          </a:xfrm>
          <a:prstGeom prst="rect">
            <a:avLst/>
          </a:prstGeom>
          <a:noFill/>
        </p:spPr>
        <p:txBody>
          <a:bodyPr wrap="square" rtlCol="0">
            <a:spAutoFit/>
          </a:bodyPr>
          <a:lstStyle/>
          <a:p>
            <a:pPr algn="ctr"/>
            <a:r>
              <a:rPr lang="en-US" sz="4000" b="1" dirty="0">
                <a:solidFill>
                  <a:srgbClr val="FF0000"/>
                </a:solidFill>
              </a:rPr>
              <a:t>Thank you!</a:t>
            </a:r>
          </a:p>
        </p:txBody>
      </p:sp>
      <p:sp>
        <p:nvSpPr>
          <p:cNvPr id="3" name="Content Placeholder 5">
            <a:extLst>
              <a:ext uri="{FF2B5EF4-FFF2-40B4-BE49-F238E27FC236}">
                <a16:creationId xmlns:a16="http://schemas.microsoft.com/office/drawing/2014/main" id="{FBA94F3E-5A08-0EDD-6FDE-85B4ABAC5DF3}"/>
              </a:ext>
            </a:extLst>
          </p:cNvPr>
          <p:cNvSpPr txBox="1">
            <a:spLocks/>
          </p:cNvSpPr>
          <p:nvPr/>
        </p:nvSpPr>
        <p:spPr>
          <a:xfrm>
            <a:off x="1981199" y="3048754"/>
            <a:ext cx="8268789" cy="302803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dirty="0"/>
              <a:t>From myself, and on behalf of the NWAL, thank you volunteering to take on this important role.</a:t>
            </a:r>
          </a:p>
          <a:p>
            <a:pPr marL="0" indent="0">
              <a:buNone/>
            </a:pPr>
            <a:endParaRPr lang="en-US" dirty="0"/>
          </a:p>
          <a:p>
            <a:pPr marL="0" indent="0" algn="ctr">
              <a:buNone/>
            </a:pPr>
            <a:r>
              <a:rPr lang="en-US" dirty="0"/>
              <a:t>Have a great season!</a:t>
            </a:r>
          </a:p>
        </p:txBody>
      </p:sp>
    </p:spTree>
    <p:custDataLst>
      <p:tags r:id="rId1"/>
    </p:custDataLst>
    <p:extLst>
      <p:ext uri="{BB962C8B-B14F-4D97-AF65-F5344CB8AC3E}">
        <p14:creationId xmlns:p14="http://schemas.microsoft.com/office/powerpoint/2010/main" val="15954451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NWAL-Logo.jpg"/>
          <p:cNvPicPr>
            <a:picLocks noChangeAspect="1"/>
          </p:cNvPicPr>
          <p:nvPr/>
        </p:nvPicPr>
        <p:blipFill>
          <a:blip r:embed="rId4" cstate="print"/>
          <a:stretch>
            <a:fillRect/>
          </a:stretch>
        </p:blipFill>
        <p:spPr>
          <a:xfrm>
            <a:off x="10210800" y="86881"/>
            <a:ext cx="1447800" cy="1021976"/>
          </a:xfrm>
          <a:prstGeom prst="rect">
            <a:avLst/>
          </a:prstGeom>
        </p:spPr>
      </p:pic>
      <p:sp>
        <p:nvSpPr>
          <p:cNvPr id="15" name="TextBox 14">
            <a:extLst>
              <a:ext uri="{FF2B5EF4-FFF2-40B4-BE49-F238E27FC236}">
                <a16:creationId xmlns:a16="http://schemas.microsoft.com/office/drawing/2014/main" id="{37EFB590-56BB-B141-E459-5FF056E7EFAA}"/>
              </a:ext>
            </a:extLst>
          </p:cNvPr>
          <p:cNvSpPr txBox="1"/>
          <p:nvPr/>
        </p:nvSpPr>
        <p:spPr>
          <a:xfrm>
            <a:off x="1907178" y="249260"/>
            <a:ext cx="4188822" cy="707886"/>
          </a:xfrm>
          <a:prstGeom prst="rect">
            <a:avLst/>
          </a:prstGeom>
          <a:noFill/>
        </p:spPr>
        <p:txBody>
          <a:bodyPr wrap="square" rtlCol="0">
            <a:spAutoFit/>
          </a:bodyPr>
          <a:lstStyle/>
          <a:p>
            <a:r>
              <a:rPr lang="en-US" sz="4000" b="1" dirty="0">
                <a:solidFill>
                  <a:srgbClr val="FF0000"/>
                </a:solidFill>
              </a:rPr>
              <a:t>Requirements</a:t>
            </a:r>
          </a:p>
        </p:txBody>
      </p:sp>
      <p:sp>
        <p:nvSpPr>
          <p:cNvPr id="6" name="Content Placeholder 5">
            <a:extLst>
              <a:ext uri="{FF2B5EF4-FFF2-40B4-BE49-F238E27FC236}">
                <a16:creationId xmlns:a16="http://schemas.microsoft.com/office/drawing/2014/main" id="{2A7041E0-4E5A-006A-C4F2-32CA1A83C011}"/>
              </a:ext>
            </a:extLst>
          </p:cNvPr>
          <p:cNvSpPr>
            <a:spLocks noGrp="1"/>
          </p:cNvSpPr>
          <p:nvPr>
            <p:ph idx="1"/>
          </p:nvPr>
        </p:nvSpPr>
        <p:spPr>
          <a:xfrm>
            <a:off x="5899756" y="1848598"/>
            <a:ext cx="5435182" cy="3685903"/>
          </a:xfrm>
        </p:spPr>
        <p:txBody>
          <a:bodyPr>
            <a:noAutofit/>
          </a:bodyPr>
          <a:lstStyle/>
          <a:p>
            <a:pPr marL="0" indent="0">
              <a:buNone/>
            </a:pPr>
            <a:r>
              <a:rPr lang="en-US" sz="2000" dirty="0"/>
              <a:t>B. OFFICIALS' ATTIRE</a:t>
            </a:r>
          </a:p>
          <a:p>
            <a:pPr marL="0" indent="0">
              <a:buNone/>
            </a:pPr>
            <a:r>
              <a:rPr lang="en-US" sz="2000" dirty="0"/>
              <a:t>While officiating during any regularly scheduled NWAL swim meet, including Divisional Meets and Invitational Meets, Referees, Stroke and Turn Officials, Starters, Clerk of Course, and Computer Certified Personnel shall wear a standard uniform which bears no writing, symbol, insignia, or other mark identifying the official's NWAL swim team affiliation. The standard NWAL uniform shall be a white collared shirt with sleeves (Sleeves or cap sleeves are allowed for ladies) and navy-blue pants, shorts or skirt. NWAL Board approved shirts with NWAL insignia may be worn on deck by only qualified officials.</a:t>
            </a:r>
          </a:p>
          <a:p>
            <a:endParaRPr lang="en-US" sz="2000" dirty="0"/>
          </a:p>
        </p:txBody>
      </p:sp>
      <p:sp>
        <p:nvSpPr>
          <p:cNvPr id="3" name="TextBox 2">
            <a:extLst>
              <a:ext uri="{FF2B5EF4-FFF2-40B4-BE49-F238E27FC236}">
                <a16:creationId xmlns:a16="http://schemas.microsoft.com/office/drawing/2014/main" id="{2C4BB6E0-5678-F125-3320-15449802C92B}"/>
              </a:ext>
            </a:extLst>
          </p:cNvPr>
          <p:cNvSpPr txBox="1"/>
          <p:nvPr/>
        </p:nvSpPr>
        <p:spPr>
          <a:xfrm>
            <a:off x="570368" y="1466662"/>
            <a:ext cx="5124262" cy="2862322"/>
          </a:xfrm>
          <a:prstGeom prst="rect">
            <a:avLst/>
          </a:prstGeom>
          <a:noFill/>
        </p:spPr>
        <p:txBody>
          <a:bodyPr wrap="square" rtlCol="0">
            <a:spAutoFit/>
          </a:bodyPr>
          <a:lstStyle/>
          <a:p>
            <a:r>
              <a:rPr lang="en-US" sz="2000" b="1" dirty="0"/>
              <a:t>From the Rulebook:</a:t>
            </a:r>
          </a:p>
          <a:p>
            <a:r>
              <a:rPr lang="en-US" sz="2000" dirty="0"/>
              <a:t>1. CERTIFICATION OF NEW OFFICIALS</a:t>
            </a:r>
          </a:p>
          <a:p>
            <a:endParaRPr lang="en-US" sz="2000" dirty="0"/>
          </a:p>
          <a:p>
            <a:r>
              <a:rPr lang="en-US" sz="2000" dirty="0"/>
              <a:t>Candidates for certification shall be at least 19 years old and submit to an </a:t>
            </a:r>
            <a:r>
              <a:rPr lang="en-US" sz="2000" dirty="0">
                <a:highlight>
                  <a:srgbClr val="FFFF00"/>
                </a:highlight>
              </a:rPr>
              <a:t>annual background check.</a:t>
            </a:r>
          </a:p>
          <a:p>
            <a:endParaRPr lang="en-US" sz="2000" dirty="0">
              <a:highlight>
                <a:srgbClr val="FFFF00"/>
              </a:highlight>
            </a:endParaRPr>
          </a:p>
          <a:p>
            <a:r>
              <a:rPr lang="en-US" sz="2000" dirty="0">
                <a:highlight>
                  <a:srgbClr val="FFFF00"/>
                </a:highlight>
              </a:rPr>
              <a:t>You must have and wear your badge when you are working as a computer official!</a:t>
            </a:r>
          </a:p>
        </p:txBody>
      </p:sp>
    </p:spTree>
    <p:custDataLst>
      <p:tags r:id="rId1"/>
    </p:custDataLst>
    <p:extLst>
      <p:ext uri="{BB962C8B-B14F-4D97-AF65-F5344CB8AC3E}">
        <p14:creationId xmlns:p14="http://schemas.microsoft.com/office/powerpoint/2010/main" val="10159998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NWAL-Logo.jpg"/>
          <p:cNvPicPr>
            <a:picLocks noChangeAspect="1"/>
          </p:cNvPicPr>
          <p:nvPr/>
        </p:nvPicPr>
        <p:blipFill>
          <a:blip r:embed="rId4" cstate="print"/>
          <a:stretch>
            <a:fillRect/>
          </a:stretch>
        </p:blipFill>
        <p:spPr>
          <a:xfrm>
            <a:off x="10210800" y="86881"/>
            <a:ext cx="1447800" cy="1021976"/>
          </a:xfrm>
          <a:prstGeom prst="rect">
            <a:avLst/>
          </a:prstGeom>
        </p:spPr>
      </p:pic>
      <p:sp>
        <p:nvSpPr>
          <p:cNvPr id="15" name="TextBox 14">
            <a:extLst>
              <a:ext uri="{FF2B5EF4-FFF2-40B4-BE49-F238E27FC236}">
                <a16:creationId xmlns:a16="http://schemas.microsoft.com/office/drawing/2014/main" id="{37EFB590-56BB-B141-E459-5FF056E7EFAA}"/>
              </a:ext>
            </a:extLst>
          </p:cNvPr>
          <p:cNvSpPr txBox="1"/>
          <p:nvPr/>
        </p:nvSpPr>
        <p:spPr>
          <a:xfrm>
            <a:off x="1907177" y="249260"/>
            <a:ext cx="6150973" cy="707886"/>
          </a:xfrm>
          <a:prstGeom prst="rect">
            <a:avLst/>
          </a:prstGeom>
          <a:noFill/>
        </p:spPr>
        <p:txBody>
          <a:bodyPr wrap="square" rtlCol="0">
            <a:spAutoFit/>
          </a:bodyPr>
          <a:lstStyle/>
          <a:p>
            <a:r>
              <a:rPr lang="en-US" sz="4000" b="1" dirty="0">
                <a:solidFill>
                  <a:srgbClr val="FF0000"/>
                </a:solidFill>
              </a:rPr>
              <a:t>Computer Official Duties</a:t>
            </a:r>
          </a:p>
        </p:txBody>
      </p:sp>
      <p:sp>
        <p:nvSpPr>
          <p:cNvPr id="6" name="Content Placeholder 5">
            <a:extLst>
              <a:ext uri="{FF2B5EF4-FFF2-40B4-BE49-F238E27FC236}">
                <a16:creationId xmlns:a16="http://schemas.microsoft.com/office/drawing/2014/main" id="{2A7041E0-4E5A-006A-C4F2-32CA1A83C011}"/>
              </a:ext>
            </a:extLst>
          </p:cNvPr>
          <p:cNvSpPr>
            <a:spLocks noGrp="1"/>
          </p:cNvSpPr>
          <p:nvPr>
            <p:ph idx="1"/>
          </p:nvPr>
        </p:nvSpPr>
        <p:spPr>
          <a:xfrm>
            <a:off x="1907178" y="1108857"/>
            <a:ext cx="8303622" cy="5662262"/>
          </a:xfrm>
        </p:spPr>
        <p:txBody>
          <a:bodyPr>
            <a:normAutofit fontScale="70000" lnSpcReduction="20000"/>
          </a:bodyPr>
          <a:lstStyle/>
          <a:p>
            <a:pPr marL="0" indent="0">
              <a:buNone/>
            </a:pPr>
            <a:r>
              <a:rPr lang="en-US" sz="3200" dirty="0"/>
              <a:t>The Computer Official responsible for each meet shall</a:t>
            </a:r>
          </a:p>
          <a:p>
            <a:pPr marL="514350" indent="-514350">
              <a:buFont typeface="+mj-lt"/>
              <a:buAutoNum type="arabicPeriod"/>
            </a:pPr>
            <a:r>
              <a:rPr lang="en-US" sz="3200" dirty="0"/>
              <a:t>Be provided with NWAL software and be responsible for their team’s athlete data</a:t>
            </a:r>
          </a:p>
          <a:p>
            <a:pPr marL="514350" indent="-514350">
              <a:buFont typeface="+mj-lt"/>
              <a:buAutoNum type="arabicPeriod"/>
            </a:pPr>
            <a:r>
              <a:rPr lang="en-US" sz="3200" dirty="0"/>
              <a:t>Be provided with the meet entries for each upcoming meet according to the schedule</a:t>
            </a:r>
          </a:p>
          <a:p>
            <a:pPr marL="514350" indent="-514350">
              <a:buFont typeface="+mj-lt"/>
              <a:buAutoNum type="arabicPeriod"/>
            </a:pPr>
            <a:r>
              <a:rPr lang="en-US" sz="3200" dirty="0"/>
              <a:t>Ensure that meet entries use the correct entry time for each athlete’s events, and that each athlete is entered in the appropriate events for the meet, and their age and gender</a:t>
            </a:r>
          </a:p>
          <a:p>
            <a:pPr marL="514350" indent="-514350">
              <a:buFont typeface="+mj-lt"/>
              <a:buAutoNum type="arabicPeriod"/>
            </a:pPr>
            <a:r>
              <a:rPr lang="en-US" sz="3200" dirty="0"/>
              <a:t>Be provided with an area where times and results are collected after each event</a:t>
            </a:r>
          </a:p>
          <a:p>
            <a:pPr marL="514350" indent="-514350">
              <a:buFont typeface="+mj-lt"/>
              <a:buAutoNum type="arabicPeriod"/>
            </a:pPr>
            <a:r>
              <a:rPr lang="en-US" sz="3200" dirty="0"/>
              <a:t>Be responsible for entering the meet information during the meet</a:t>
            </a:r>
          </a:p>
          <a:p>
            <a:pPr marL="514350" indent="-514350">
              <a:buFont typeface="+mj-lt"/>
              <a:buAutoNum type="arabicPeriod"/>
            </a:pPr>
            <a:r>
              <a:rPr lang="en-US" sz="3200" dirty="0"/>
              <a:t>Record the times of each athlete in all events according to the rules of the Timing System in use at the meet.</a:t>
            </a:r>
          </a:p>
          <a:p>
            <a:pPr marL="514350" indent="-514350">
              <a:buFont typeface="+mj-lt"/>
              <a:buAutoNum type="arabicPeriod"/>
            </a:pPr>
            <a:r>
              <a:rPr lang="en-US" sz="3200" dirty="0"/>
              <a:t>Enter athlete disqualifications into the meet results with the athlete’s infraction</a:t>
            </a:r>
          </a:p>
          <a:p>
            <a:pPr marL="514350" indent="-514350">
              <a:buFont typeface="+mj-lt"/>
              <a:buAutoNum type="arabicPeriod"/>
            </a:pPr>
            <a:r>
              <a:rPr lang="en-US" sz="3200" dirty="0"/>
              <a:t>Present the team scores to the Meet Referee at the conclusion of the meet, and transmit the results back to </a:t>
            </a:r>
            <a:r>
              <a:rPr lang="en-US" sz="3200" dirty="0" err="1"/>
              <a:t>SwimTopia</a:t>
            </a:r>
            <a:r>
              <a:rPr lang="en-US" sz="3200" dirty="0"/>
              <a:t>.</a:t>
            </a:r>
          </a:p>
          <a:p>
            <a:endParaRPr lang="en-US" sz="1800" dirty="0"/>
          </a:p>
        </p:txBody>
      </p:sp>
    </p:spTree>
    <p:custDataLst>
      <p:tags r:id="rId1"/>
    </p:custDataLst>
    <p:extLst>
      <p:ext uri="{BB962C8B-B14F-4D97-AF65-F5344CB8AC3E}">
        <p14:creationId xmlns:p14="http://schemas.microsoft.com/office/powerpoint/2010/main" val="19262151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NWAL-Logo.jpg"/>
          <p:cNvPicPr>
            <a:picLocks noChangeAspect="1"/>
          </p:cNvPicPr>
          <p:nvPr/>
        </p:nvPicPr>
        <p:blipFill>
          <a:blip r:embed="rId4" cstate="print"/>
          <a:stretch>
            <a:fillRect/>
          </a:stretch>
        </p:blipFill>
        <p:spPr>
          <a:xfrm>
            <a:off x="10210800" y="86881"/>
            <a:ext cx="1447800" cy="1021976"/>
          </a:xfrm>
          <a:prstGeom prst="rect">
            <a:avLst/>
          </a:prstGeom>
        </p:spPr>
      </p:pic>
      <p:sp>
        <p:nvSpPr>
          <p:cNvPr id="15" name="TextBox 14">
            <a:extLst>
              <a:ext uri="{FF2B5EF4-FFF2-40B4-BE49-F238E27FC236}">
                <a16:creationId xmlns:a16="http://schemas.microsoft.com/office/drawing/2014/main" id="{37EFB590-56BB-B141-E459-5FF056E7EFAA}"/>
              </a:ext>
            </a:extLst>
          </p:cNvPr>
          <p:cNvSpPr txBox="1"/>
          <p:nvPr/>
        </p:nvSpPr>
        <p:spPr>
          <a:xfrm>
            <a:off x="1907177" y="249260"/>
            <a:ext cx="4040949" cy="707886"/>
          </a:xfrm>
          <a:prstGeom prst="rect">
            <a:avLst/>
          </a:prstGeom>
          <a:noFill/>
        </p:spPr>
        <p:txBody>
          <a:bodyPr wrap="square" rtlCol="0">
            <a:spAutoFit/>
          </a:bodyPr>
          <a:lstStyle/>
          <a:p>
            <a:r>
              <a:rPr lang="en-US" sz="4000" b="1" dirty="0">
                <a:solidFill>
                  <a:srgbClr val="FF0000"/>
                </a:solidFill>
              </a:rPr>
              <a:t>Meet Schedule</a:t>
            </a:r>
          </a:p>
        </p:txBody>
      </p:sp>
      <p:sp>
        <p:nvSpPr>
          <p:cNvPr id="6" name="Content Placeholder 5">
            <a:extLst>
              <a:ext uri="{FF2B5EF4-FFF2-40B4-BE49-F238E27FC236}">
                <a16:creationId xmlns:a16="http://schemas.microsoft.com/office/drawing/2014/main" id="{2A7041E0-4E5A-006A-C4F2-32CA1A83C011}"/>
              </a:ext>
            </a:extLst>
          </p:cNvPr>
          <p:cNvSpPr>
            <a:spLocks noGrp="1"/>
          </p:cNvSpPr>
          <p:nvPr>
            <p:ph idx="1"/>
          </p:nvPr>
        </p:nvSpPr>
        <p:spPr>
          <a:xfrm>
            <a:off x="1907178" y="1108857"/>
            <a:ext cx="8303622" cy="5192355"/>
          </a:xfrm>
        </p:spPr>
        <p:txBody>
          <a:bodyPr>
            <a:normAutofit/>
          </a:bodyPr>
          <a:lstStyle/>
          <a:p>
            <a:pPr marL="514350" indent="-514350">
              <a:buFont typeface="+mj-lt"/>
              <a:buAutoNum type="alphaLcPeriod"/>
            </a:pPr>
            <a:r>
              <a:rPr lang="en-US" dirty="0"/>
              <a:t>Season meet schedule will be pushed to your team’s site by </a:t>
            </a:r>
            <a:r>
              <a:rPr lang="en-US" dirty="0" err="1"/>
              <a:t>Swimtopia</a:t>
            </a:r>
            <a:endParaRPr lang="en-US" dirty="0"/>
          </a:p>
          <a:p>
            <a:pPr marL="971550" lvl="1" indent="-514350">
              <a:buFont typeface="+mj-lt"/>
              <a:buAutoNum type="romanLcPeriod"/>
            </a:pPr>
            <a:r>
              <a:rPr lang="en-US" dirty="0"/>
              <a:t>Once pushed, any changes to date or location need to be changed by each team in their own site</a:t>
            </a:r>
          </a:p>
          <a:p>
            <a:pPr marL="514350" indent="-514350">
              <a:buFont typeface="+mj-lt"/>
              <a:buAutoNum type="alphaLcPeriod"/>
            </a:pPr>
            <a:r>
              <a:rPr lang="en-US" dirty="0"/>
              <a:t>Invitational meets will have templates available for you to use when adding them to your schedule</a:t>
            </a:r>
          </a:p>
          <a:p>
            <a:pPr marL="971550" lvl="1" indent="-514350">
              <a:buFont typeface="+mj-lt"/>
              <a:buAutoNum type="romanLcPeriod"/>
            </a:pPr>
            <a:r>
              <a:rPr lang="en-US" dirty="0"/>
              <a:t>Do not use prior years’ templates or attempt to enter the meet yourself, as the time standards may have changed</a:t>
            </a:r>
            <a:endParaRPr lang="en-US" dirty="0">
              <a:hlinkClick r:id="rId5"/>
            </a:endParaRPr>
          </a:p>
          <a:p>
            <a:endParaRPr lang="en-US" sz="1800" dirty="0"/>
          </a:p>
        </p:txBody>
      </p:sp>
    </p:spTree>
    <p:custDataLst>
      <p:tags r:id="rId1"/>
    </p:custDataLst>
    <p:extLst>
      <p:ext uri="{BB962C8B-B14F-4D97-AF65-F5344CB8AC3E}">
        <p14:creationId xmlns:p14="http://schemas.microsoft.com/office/powerpoint/2010/main" val="10860403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12309C-D47B-06B4-F5F3-C1F1CE8C2ED6}"/>
            </a:ext>
          </a:extLst>
        </p:cNvPr>
        <p:cNvGrpSpPr/>
        <p:nvPr/>
      </p:nvGrpSpPr>
      <p:grpSpPr>
        <a:xfrm>
          <a:off x="0" y="0"/>
          <a:ext cx="0" cy="0"/>
          <a:chOff x="0" y="0"/>
          <a:chExt cx="0" cy="0"/>
        </a:xfrm>
      </p:grpSpPr>
      <p:pic>
        <p:nvPicPr>
          <p:cNvPr id="8" name="Picture 7" descr="NWAL-Logo.jpg">
            <a:extLst>
              <a:ext uri="{FF2B5EF4-FFF2-40B4-BE49-F238E27FC236}">
                <a16:creationId xmlns:a16="http://schemas.microsoft.com/office/drawing/2014/main" id="{55238C2E-726B-6072-148A-B8F2D9F3A3CB}"/>
              </a:ext>
            </a:extLst>
          </p:cNvPr>
          <p:cNvPicPr>
            <a:picLocks noChangeAspect="1"/>
          </p:cNvPicPr>
          <p:nvPr/>
        </p:nvPicPr>
        <p:blipFill>
          <a:blip r:embed="rId4" cstate="print"/>
          <a:stretch>
            <a:fillRect/>
          </a:stretch>
        </p:blipFill>
        <p:spPr>
          <a:xfrm>
            <a:off x="10210800" y="86881"/>
            <a:ext cx="1447800" cy="1021976"/>
          </a:xfrm>
          <a:prstGeom prst="rect">
            <a:avLst/>
          </a:prstGeom>
        </p:spPr>
      </p:pic>
      <p:sp>
        <p:nvSpPr>
          <p:cNvPr id="6" name="Content Placeholder 5">
            <a:extLst>
              <a:ext uri="{FF2B5EF4-FFF2-40B4-BE49-F238E27FC236}">
                <a16:creationId xmlns:a16="http://schemas.microsoft.com/office/drawing/2014/main" id="{6BB466C1-181D-722E-97F2-444396284481}"/>
              </a:ext>
            </a:extLst>
          </p:cNvPr>
          <p:cNvSpPr>
            <a:spLocks noGrp="1"/>
          </p:cNvSpPr>
          <p:nvPr>
            <p:ph idx="1"/>
          </p:nvPr>
        </p:nvSpPr>
        <p:spPr>
          <a:xfrm>
            <a:off x="4300396" y="1729212"/>
            <a:ext cx="3268301" cy="2353901"/>
          </a:xfrm>
        </p:spPr>
        <p:txBody>
          <a:bodyPr>
            <a:noAutofit/>
          </a:bodyPr>
          <a:lstStyle/>
          <a:p>
            <a:pPr marL="0" indent="0">
              <a:buNone/>
            </a:pPr>
            <a:endParaRPr lang="en-US" dirty="0"/>
          </a:p>
          <a:p>
            <a:endParaRPr lang="en-US" dirty="0"/>
          </a:p>
        </p:txBody>
      </p:sp>
      <p:sp>
        <p:nvSpPr>
          <p:cNvPr id="2" name="TextBox 1">
            <a:extLst>
              <a:ext uri="{FF2B5EF4-FFF2-40B4-BE49-F238E27FC236}">
                <a16:creationId xmlns:a16="http://schemas.microsoft.com/office/drawing/2014/main" id="{3DF6A0A3-A0FD-4B3D-ABA3-984E755E159E}"/>
              </a:ext>
            </a:extLst>
          </p:cNvPr>
          <p:cNvSpPr txBox="1"/>
          <p:nvPr/>
        </p:nvSpPr>
        <p:spPr>
          <a:xfrm>
            <a:off x="2257696" y="2123328"/>
            <a:ext cx="7676607" cy="707886"/>
          </a:xfrm>
          <a:prstGeom prst="rect">
            <a:avLst/>
          </a:prstGeom>
          <a:noFill/>
        </p:spPr>
        <p:txBody>
          <a:bodyPr wrap="square" rtlCol="0">
            <a:spAutoFit/>
          </a:bodyPr>
          <a:lstStyle/>
          <a:p>
            <a:pPr algn="ctr"/>
            <a:r>
              <a:rPr lang="en-US" sz="4000" b="1" dirty="0">
                <a:solidFill>
                  <a:srgbClr val="FF0000"/>
                </a:solidFill>
              </a:rPr>
              <a:t>Demo</a:t>
            </a:r>
          </a:p>
        </p:txBody>
      </p:sp>
      <p:sp>
        <p:nvSpPr>
          <p:cNvPr id="3" name="Content Placeholder 5">
            <a:extLst>
              <a:ext uri="{FF2B5EF4-FFF2-40B4-BE49-F238E27FC236}">
                <a16:creationId xmlns:a16="http://schemas.microsoft.com/office/drawing/2014/main" id="{7C3E335D-827D-02D0-D806-342889D57D17}"/>
              </a:ext>
            </a:extLst>
          </p:cNvPr>
          <p:cNvSpPr txBox="1">
            <a:spLocks/>
          </p:cNvSpPr>
          <p:nvPr/>
        </p:nvSpPr>
        <p:spPr>
          <a:xfrm>
            <a:off x="1981199" y="3048754"/>
            <a:ext cx="8268789" cy="302803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dirty="0"/>
              <a:t>Meet schedule, creating meets.</a:t>
            </a:r>
          </a:p>
        </p:txBody>
      </p:sp>
    </p:spTree>
    <p:custDataLst>
      <p:tags r:id="rId1"/>
    </p:custDataLst>
    <p:extLst>
      <p:ext uri="{BB962C8B-B14F-4D97-AF65-F5344CB8AC3E}">
        <p14:creationId xmlns:p14="http://schemas.microsoft.com/office/powerpoint/2010/main" val="33550374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NWAL-Logo.jpg"/>
          <p:cNvPicPr>
            <a:picLocks noChangeAspect="1"/>
          </p:cNvPicPr>
          <p:nvPr/>
        </p:nvPicPr>
        <p:blipFill>
          <a:blip r:embed="rId4" cstate="print"/>
          <a:stretch>
            <a:fillRect/>
          </a:stretch>
        </p:blipFill>
        <p:spPr>
          <a:xfrm>
            <a:off x="10210800" y="86881"/>
            <a:ext cx="1447800" cy="1021976"/>
          </a:xfrm>
          <a:prstGeom prst="rect">
            <a:avLst/>
          </a:prstGeom>
        </p:spPr>
      </p:pic>
      <p:sp>
        <p:nvSpPr>
          <p:cNvPr id="15" name="TextBox 14">
            <a:extLst>
              <a:ext uri="{FF2B5EF4-FFF2-40B4-BE49-F238E27FC236}">
                <a16:creationId xmlns:a16="http://schemas.microsoft.com/office/drawing/2014/main" id="{37EFB590-56BB-B141-E459-5FF056E7EFAA}"/>
              </a:ext>
            </a:extLst>
          </p:cNvPr>
          <p:cNvSpPr txBox="1"/>
          <p:nvPr/>
        </p:nvSpPr>
        <p:spPr>
          <a:xfrm>
            <a:off x="1981200" y="249260"/>
            <a:ext cx="3992880" cy="707886"/>
          </a:xfrm>
          <a:prstGeom prst="rect">
            <a:avLst/>
          </a:prstGeom>
          <a:noFill/>
        </p:spPr>
        <p:txBody>
          <a:bodyPr wrap="square" rtlCol="0">
            <a:spAutoFit/>
          </a:bodyPr>
          <a:lstStyle/>
          <a:p>
            <a:r>
              <a:rPr lang="en-US" sz="4000" b="1" dirty="0">
                <a:solidFill>
                  <a:srgbClr val="FF0000"/>
                </a:solidFill>
              </a:rPr>
              <a:t>Entries</a:t>
            </a:r>
          </a:p>
        </p:txBody>
      </p:sp>
      <p:sp>
        <p:nvSpPr>
          <p:cNvPr id="6" name="Content Placeholder 5">
            <a:extLst>
              <a:ext uri="{FF2B5EF4-FFF2-40B4-BE49-F238E27FC236}">
                <a16:creationId xmlns:a16="http://schemas.microsoft.com/office/drawing/2014/main" id="{2A7041E0-4E5A-006A-C4F2-32CA1A83C011}"/>
              </a:ext>
            </a:extLst>
          </p:cNvPr>
          <p:cNvSpPr>
            <a:spLocks noGrp="1"/>
          </p:cNvSpPr>
          <p:nvPr>
            <p:ph idx="1"/>
          </p:nvPr>
        </p:nvSpPr>
        <p:spPr>
          <a:xfrm>
            <a:off x="1981200" y="1108857"/>
            <a:ext cx="8268789" cy="5348174"/>
          </a:xfrm>
        </p:spPr>
        <p:txBody>
          <a:bodyPr>
            <a:noAutofit/>
          </a:bodyPr>
          <a:lstStyle/>
          <a:p>
            <a:pPr marL="514350" indent="-514350">
              <a:buFont typeface="+mj-lt"/>
              <a:buAutoNum type="alphaLcPeriod"/>
            </a:pPr>
            <a:r>
              <a:rPr lang="en-US" sz="2800" dirty="0"/>
              <a:t>An individual athlete may compete in a maximum of 5 Events at a Dual or Divisional Meet</a:t>
            </a:r>
          </a:p>
          <a:p>
            <a:pPr marL="971550" lvl="1" indent="-514350">
              <a:buFont typeface="+mj-lt"/>
              <a:buAutoNum type="romanLcPeriod"/>
            </a:pPr>
            <a:r>
              <a:rPr lang="en-US" sz="2000" dirty="0"/>
              <a:t>3 Individual Events and 2 Relays</a:t>
            </a:r>
          </a:p>
          <a:p>
            <a:pPr marL="971550" lvl="1" indent="-514350">
              <a:buFont typeface="+mj-lt"/>
              <a:buAutoNum type="romanLcPeriod"/>
            </a:pPr>
            <a:r>
              <a:rPr lang="en-US" sz="2000" dirty="0"/>
              <a:t>For a Divisional meet, a Division may elect to allow athletes to swim in 3 relays</a:t>
            </a:r>
          </a:p>
          <a:p>
            <a:pPr marL="514350" indent="-514350">
              <a:buFont typeface="+mj-lt"/>
              <a:buAutoNum type="alphaLcPeriod"/>
            </a:pPr>
            <a:r>
              <a:rPr lang="en-US" sz="2800" dirty="0"/>
              <a:t>ALL official meets require an entry time. Only at Time Trials can NT be used as </a:t>
            </a:r>
            <a:r>
              <a:rPr lang="en-US" dirty="0"/>
              <a:t>a</a:t>
            </a:r>
            <a:r>
              <a:rPr lang="en-US" sz="2800" dirty="0"/>
              <a:t>n entry time. </a:t>
            </a:r>
          </a:p>
          <a:p>
            <a:pPr marL="971550" lvl="1" indent="-514350">
              <a:buFont typeface="+mj-lt"/>
              <a:buAutoNum type="romanLcPeriod"/>
            </a:pPr>
            <a:r>
              <a:rPr lang="en-US" sz="2000" dirty="0"/>
              <a:t>Entries for Divisional and End-of-Season Invitational Meets may not use Unofficial Times</a:t>
            </a:r>
          </a:p>
          <a:p>
            <a:pPr marL="514350" indent="-514350">
              <a:buFont typeface="+mj-lt"/>
              <a:buAutoNum type="alphaLcPeriod"/>
            </a:pPr>
            <a:r>
              <a:rPr lang="en-US" dirty="0"/>
              <a:t>To participate in a Divisional Meet, athletes must participate in 2 NWAL Certified Dual Meets</a:t>
            </a:r>
          </a:p>
          <a:p>
            <a:pPr marL="971550" lvl="1" indent="-514350">
              <a:buFont typeface="+mj-lt"/>
              <a:buAutoNum type="romanLcPeriod"/>
            </a:pPr>
            <a:r>
              <a:rPr lang="en-US" sz="2000" dirty="0"/>
              <a:t>Participation is defined as an athlete entering the water in an NWAL event with or without disqualification (otherwise known as a splash), and with or without completing the race</a:t>
            </a:r>
          </a:p>
        </p:txBody>
      </p:sp>
    </p:spTree>
    <p:custDataLst>
      <p:tags r:id="rId1"/>
    </p:custDataLst>
    <p:extLst>
      <p:ext uri="{BB962C8B-B14F-4D97-AF65-F5344CB8AC3E}">
        <p14:creationId xmlns:p14="http://schemas.microsoft.com/office/powerpoint/2010/main" val="16647284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NWAL-Logo.jpg"/>
          <p:cNvPicPr>
            <a:picLocks noChangeAspect="1"/>
          </p:cNvPicPr>
          <p:nvPr/>
        </p:nvPicPr>
        <p:blipFill>
          <a:blip r:embed="rId4" cstate="print"/>
          <a:stretch>
            <a:fillRect/>
          </a:stretch>
        </p:blipFill>
        <p:spPr>
          <a:xfrm>
            <a:off x="10210800" y="86881"/>
            <a:ext cx="1447800" cy="1021976"/>
          </a:xfrm>
          <a:prstGeom prst="rect">
            <a:avLst/>
          </a:prstGeom>
        </p:spPr>
      </p:pic>
      <p:sp>
        <p:nvSpPr>
          <p:cNvPr id="15" name="TextBox 14">
            <a:extLst>
              <a:ext uri="{FF2B5EF4-FFF2-40B4-BE49-F238E27FC236}">
                <a16:creationId xmlns:a16="http://schemas.microsoft.com/office/drawing/2014/main" id="{37EFB590-56BB-B141-E459-5FF056E7EFAA}"/>
              </a:ext>
            </a:extLst>
          </p:cNvPr>
          <p:cNvSpPr txBox="1"/>
          <p:nvPr/>
        </p:nvSpPr>
        <p:spPr>
          <a:xfrm>
            <a:off x="1981200" y="249260"/>
            <a:ext cx="3992880" cy="707886"/>
          </a:xfrm>
          <a:prstGeom prst="rect">
            <a:avLst/>
          </a:prstGeom>
          <a:noFill/>
        </p:spPr>
        <p:txBody>
          <a:bodyPr wrap="square" rtlCol="0">
            <a:spAutoFit/>
          </a:bodyPr>
          <a:lstStyle/>
          <a:p>
            <a:r>
              <a:rPr lang="en-US" sz="4000" b="1" dirty="0">
                <a:solidFill>
                  <a:srgbClr val="FF0000"/>
                </a:solidFill>
              </a:rPr>
              <a:t>Swim-Ups</a:t>
            </a:r>
          </a:p>
        </p:txBody>
      </p:sp>
      <p:sp>
        <p:nvSpPr>
          <p:cNvPr id="6" name="Content Placeholder 5">
            <a:extLst>
              <a:ext uri="{FF2B5EF4-FFF2-40B4-BE49-F238E27FC236}">
                <a16:creationId xmlns:a16="http://schemas.microsoft.com/office/drawing/2014/main" id="{2A7041E0-4E5A-006A-C4F2-32CA1A83C011}"/>
              </a:ext>
            </a:extLst>
          </p:cNvPr>
          <p:cNvSpPr>
            <a:spLocks noGrp="1"/>
          </p:cNvSpPr>
          <p:nvPr>
            <p:ph idx="1"/>
          </p:nvPr>
        </p:nvSpPr>
        <p:spPr>
          <a:xfrm>
            <a:off x="1981200" y="1108857"/>
            <a:ext cx="8268789" cy="5348174"/>
          </a:xfrm>
        </p:spPr>
        <p:txBody>
          <a:bodyPr>
            <a:noAutofit/>
          </a:bodyPr>
          <a:lstStyle/>
          <a:p>
            <a:pPr marL="514350" indent="-514350">
              <a:buFont typeface="+mj-lt"/>
              <a:buAutoNum type="alphaLcPeriod"/>
            </a:pPr>
            <a:r>
              <a:rPr lang="en-US" sz="2800" dirty="0"/>
              <a:t>An athlete may “swim-up” in a different age group in a Dual or Divisional Meet</a:t>
            </a:r>
          </a:p>
          <a:p>
            <a:pPr marL="514350" indent="-514350">
              <a:buFont typeface="+mj-lt"/>
              <a:buAutoNum type="alphaLcPeriod"/>
            </a:pPr>
            <a:r>
              <a:rPr lang="en-US" dirty="0"/>
              <a:t>During the meet an athlete must swim all individual events in same age group for the entire meet.  They may not move up and down during the same meet.</a:t>
            </a:r>
          </a:p>
          <a:p>
            <a:pPr marL="514350" indent="-514350">
              <a:buFont typeface="+mj-lt"/>
              <a:buAutoNum type="alphaLcPeriod"/>
            </a:pPr>
            <a:r>
              <a:rPr lang="en-US" dirty="0"/>
              <a:t>At the scratch meeting a team may move an athlete officially entered in the meet from a lower age group into a relay for a higher age group (up to two age groups) of the same gender provided that the team does not have enough athletes in the higher age group available.</a:t>
            </a:r>
          </a:p>
          <a:p>
            <a:pPr marL="971550" lvl="1" indent="-514350">
              <a:buFont typeface="+mj-lt"/>
              <a:buAutoNum type="romanLcPeriod"/>
            </a:pPr>
            <a:r>
              <a:rPr lang="en-US" dirty="0"/>
              <a:t>The athlete moved into the higher age group for one or more relays </a:t>
            </a:r>
            <a:r>
              <a:rPr lang="en-US" b="1" u="sng" dirty="0"/>
              <a:t>may remain</a:t>
            </a:r>
            <a:r>
              <a:rPr lang="en-US" dirty="0"/>
              <a:t> in all individual events originally entered in the lower age group.</a:t>
            </a:r>
          </a:p>
        </p:txBody>
      </p:sp>
    </p:spTree>
    <p:custDataLst>
      <p:tags r:id="rId1"/>
    </p:custDataLst>
    <p:extLst>
      <p:ext uri="{BB962C8B-B14F-4D97-AF65-F5344CB8AC3E}">
        <p14:creationId xmlns:p14="http://schemas.microsoft.com/office/powerpoint/2010/main" val="38124543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NWAL-Logo.jpg"/>
          <p:cNvPicPr>
            <a:picLocks noChangeAspect="1"/>
          </p:cNvPicPr>
          <p:nvPr/>
        </p:nvPicPr>
        <p:blipFill>
          <a:blip r:embed="rId4" cstate="print"/>
          <a:stretch>
            <a:fillRect/>
          </a:stretch>
        </p:blipFill>
        <p:spPr>
          <a:xfrm>
            <a:off x="10210800" y="86881"/>
            <a:ext cx="1447800" cy="1021976"/>
          </a:xfrm>
          <a:prstGeom prst="rect">
            <a:avLst/>
          </a:prstGeom>
        </p:spPr>
      </p:pic>
      <p:sp>
        <p:nvSpPr>
          <p:cNvPr id="15" name="TextBox 14">
            <a:extLst>
              <a:ext uri="{FF2B5EF4-FFF2-40B4-BE49-F238E27FC236}">
                <a16:creationId xmlns:a16="http://schemas.microsoft.com/office/drawing/2014/main" id="{37EFB590-56BB-B141-E459-5FF056E7EFAA}"/>
              </a:ext>
            </a:extLst>
          </p:cNvPr>
          <p:cNvSpPr txBox="1"/>
          <p:nvPr/>
        </p:nvSpPr>
        <p:spPr>
          <a:xfrm>
            <a:off x="1981200" y="249260"/>
            <a:ext cx="3641933" cy="707886"/>
          </a:xfrm>
          <a:prstGeom prst="rect">
            <a:avLst/>
          </a:prstGeom>
          <a:noFill/>
        </p:spPr>
        <p:txBody>
          <a:bodyPr wrap="square" rtlCol="0">
            <a:spAutoFit/>
          </a:bodyPr>
          <a:lstStyle/>
          <a:p>
            <a:r>
              <a:rPr lang="en-US" sz="4000" b="1" dirty="0">
                <a:solidFill>
                  <a:srgbClr val="FF0000"/>
                </a:solidFill>
              </a:rPr>
              <a:t>Entry Times</a:t>
            </a:r>
          </a:p>
        </p:txBody>
      </p:sp>
      <p:sp>
        <p:nvSpPr>
          <p:cNvPr id="6" name="Content Placeholder 5">
            <a:extLst>
              <a:ext uri="{FF2B5EF4-FFF2-40B4-BE49-F238E27FC236}">
                <a16:creationId xmlns:a16="http://schemas.microsoft.com/office/drawing/2014/main" id="{2A7041E0-4E5A-006A-C4F2-32CA1A83C011}"/>
              </a:ext>
            </a:extLst>
          </p:cNvPr>
          <p:cNvSpPr>
            <a:spLocks noGrp="1"/>
          </p:cNvSpPr>
          <p:nvPr>
            <p:ph idx="1"/>
          </p:nvPr>
        </p:nvSpPr>
        <p:spPr>
          <a:xfrm>
            <a:off x="1981200" y="1108857"/>
            <a:ext cx="8229600" cy="5319652"/>
          </a:xfrm>
        </p:spPr>
        <p:txBody>
          <a:bodyPr>
            <a:noAutofit/>
          </a:bodyPr>
          <a:lstStyle/>
          <a:p>
            <a:pPr marL="514350" indent="-514350">
              <a:buFont typeface="+mj-lt"/>
              <a:buAutoNum type="alphaLcPeriod"/>
            </a:pPr>
            <a:r>
              <a:rPr lang="en-US" sz="2800" dirty="0"/>
              <a:t>Two classes of times obtained by an athlete:</a:t>
            </a:r>
          </a:p>
          <a:p>
            <a:pPr marL="971550" lvl="1" indent="-514350">
              <a:buFont typeface="+mj-lt"/>
              <a:buAutoNum type="romanLcPeriod"/>
            </a:pPr>
            <a:r>
              <a:rPr lang="en-US" dirty="0"/>
              <a:t>Unofficial time: obtained outside of an official meet (i.e., Time Trials or at practice), with or without disqualification</a:t>
            </a:r>
          </a:p>
          <a:p>
            <a:pPr marL="971550" lvl="1" indent="-514350">
              <a:buFont typeface="+mj-lt"/>
              <a:buAutoNum type="romanLcPeriod"/>
            </a:pPr>
            <a:r>
              <a:rPr lang="en-US" dirty="0"/>
              <a:t>Official time: achieved in a Dual, Divisional, or Invitational Meet, and swim without disqualification</a:t>
            </a:r>
          </a:p>
          <a:p>
            <a:pPr marL="514350" indent="-514350">
              <a:buFont typeface="+mj-lt"/>
              <a:buAutoNum type="alphaLcPeriod"/>
            </a:pPr>
            <a:r>
              <a:rPr lang="en-US" sz="2800" dirty="0"/>
              <a:t>An Official time </a:t>
            </a:r>
            <a:r>
              <a:rPr lang="en-US" sz="2800" b="1" dirty="0"/>
              <a:t>must</a:t>
            </a:r>
            <a:r>
              <a:rPr lang="en-US" sz="2800" dirty="0"/>
              <a:t> be used as an entry time if one is available from the current season, even if it is slower than an Unofficial time</a:t>
            </a:r>
          </a:p>
          <a:p>
            <a:pPr marL="514350" indent="-514350">
              <a:buFont typeface="+mj-lt"/>
              <a:buAutoNum type="alphaLcPeriod"/>
            </a:pPr>
            <a:r>
              <a:rPr lang="en-US" sz="2800" dirty="0"/>
              <a:t>Dual Meet and mid-season invitational entries may include Unofficial times as long as they do not have an Official time</a:t>
            </a:r>
          </a:p>
          <a:p>
            <a:pPr marL="971550" lvl="1" indent="-514350">
              <a:buFont typeface="+mj-lt"/>
              <a:buAutoNum type="romanLcPeriod"/>
            </a:pPr>
            <a:r>
              <a:rPr lang="en-US" dirty="0"/>
              <a:t>Mid-season invitational qualifications are always at the discretion of the meet host</a:t>
            </a:r>
          </a:p>
          <a:p>
            <a:endParaRPr lang="en-US" dirty="0"/>
          </a:p>
        </p:txBody>
      </p:sp>
    </p:spTree>
    <p:custDataLst>
      <p:tags r:id="rId1"/>
    </p:custDataLst>
    <p:extLst>
      <p:ext uri="{BB962C8B-B14F-4D97-AF65-F5344CB8AC3E}">
        <p14:creationId xmlns:p14="http://schemas.microsoft.com/office/powerpoint/2010/main" val="359916846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0.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1.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2.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3.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4.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5.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6.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7.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8.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9.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0.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1.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2.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3.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4.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5.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6.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3.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4.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5.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6.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7.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8.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9.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2835</TotalTime>
  <Words>2409</Words>
  <Application>Microsoft Office PowerPoint</Application>
  <PresentationFormat>Widescreen</PresentationFormat>
  <Paragraphs>203</Paragraphs>
  <Slides>27</Slides>
  <Notes>27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Arial</vt:lpstr>
      <vt:lpstr>Calibri</vt:lpstr>
      <vt:lpstr>Calibri Light</vt:lpstr>
      <vt:lpstr>Office Theme</vt:lpstr>
      <vt:lpstr>Computer Official Training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NWAL COM Training</dc:title>
  <dc:creator>Meredith M</dc:creator>
  <cp:lastModifiedBy>Evan Hein</cp:lastModifiedBy>
  <cp:revision>19</cp:revision>
  <cp:lastPrinted>2023-03-24T22:29:02Z</cp:lastPrinted>
  <dcterms:created xsi:type="dcterms:W3CDTF">2023-03-24T22:15:50Z</dcterms:created>
  <dcterms:modified xsi:type="dcterms:W3CDTF">2026-04-25T23:16:22Z</dcterms:modified>
</cp:coreProperties>
</file>