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70" r:id="rId3"/>
    <p:sldId id="271" r:id="rId4"/>
    <p:sldId id="272" r:id="rId5"/>
    <p:sldId id="273" r:id="rId6"/>
    <p:sldId id="289" r:id="rId7"/>
    <p:sldId id="274" r:id="rId8"/>
    <p:sldId id="268" r:id="rId9"/>
    <p:sldId id="257" r:id="rId10"/>
    <p:sldId id="260" r:id="rId11"/>
    <p:sldId id="263" r:id="rId12"/>
    <p:sldId id="276" r:id="rId13"/>
    <p:sldId id="277" r:id="rId14"/>
    <p:sldId id="278" r:id="rId15"/>
    <p:sldId id="264" r:id="rId16"/>
    <p:sldId id="285" r:id="rId17"/>
    <p:sldId id="265" r:id="rId18"/>
    <p:sldId id="267" r:id="rId19"/>
    <p:sldId id="286" r:id="rId20"/>
    <p:sldId id="279" r:id="rId21"/>
    <p:sldId id="280" r:id="rId22"/>
    <p:sldId id="281" r:id="rId23"/>
    <p:sldId id="283" r:id="rId24"/>
    <p:sldId id="284" r:id="rId25"/>
    <p:sldId id="282" r:id="rId26"/>
    <p:sldId id="287" r:id="rId27"/>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ADD88A9-1E84-4BE3-9072-9C3B64C95C12}">
          <p14:sldIdLst>
            <p14:sldId id="256"/>
            <p14:sldId id="270"/>
            <p14:sldId id="271"/>
            <p14:sldId id="272"/>
            <p14:sldId id="273"/>
            <p14:sldId id="289"/>
            <p14:sldId id="274"/>
            <p14:sldId id="268"/>
            <p14:sldId id="257"/>
            <p14:sldId id="260"/>
            <p14:sldId id="263"/>
            <p14:sldId id="276"/>
            <p14:sldId id="277"/>
            <p14:sldId id="278"/>
            <p14:sldId id="264"/>
            <p14:sldId id="285"/>
            <p14:sldId id="265"/>
            <p14:sldId id="267"/>
            <p14:sldId id="286"/>
            <p14:sldId id="279"/>
            <p14:sldId id="280"/>
            <p14:sldId id="281"/>
            <p14:sldId id="283"/>
            <p14:sldId id="284"/>
            <p14:sldId id="282"/>
            <p14:sldId id="28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76" autoAdjust="0"/>
    <p:restoredTop sz="94660"/>
  </p:normalViewPr>
  <p:slideViewPr>
    <p:cSldViewPr>
      <p:cViewPr varScale="1">
        <p:scale>
          <a:sx n="90" d="100"/>
          <a:sy n="90" d="100"/>
        </p:scale>
        <p:origin x="150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195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014" y="0"/>
            <a:ext cx="4029282" cy="351957"/>
          </a:xfrm>
          <a:prstGeom prst="rect">
            <a:avLst/>
          </a:prstGeom>
        </p:spPr>
        <p:txBody>
          <a:bodyPr vert="horz" lIns="91440" tIns="45720" rIns="91440" bIns="45720" rtlCol="0"/>
          <a:lstStyle>
            <a:lvl1pPr algn="r">
              <a:defRPr sz="1200"/>
            </a:lvl1pPr>
          </a:lstStyle>
          <a:p>
            <a:fld id="{88CC2C23-E438-4E86-A56F-26EB6F0DD0E8}" type="datetimeFigureOut">
              <a:rPr lang="en-US" smtClean="0"/>
              <a:t>5/14/2023</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482" y="3373516"/>
            <a:ext cx="7435436" cy="276058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658444"/>
            <a:ext cx="4029282" cy="35195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014" y="6658444"/>
            <a:ext cx="4029282" cy="351957"/>
          </a:xfrm>
          <a:prstGeom prst="rect">
            <a:avLst/>
          </a:prstGeom>
        </p:spPr>
        <p:txBody>
          <a:bodyPr vert="horz" lIns="91440" tIns="45720" rIns="91440" bIns="45720" rtlCol="0" anchor="b"/>
          <a:lstStyle>
            <a:lvl1pPr algn="r">
              <a:defRPr sz="1200"/>
            </a:lvl1pPr>
          </a:lstStyle>
          <a:p>
            <a:fld id="{58FAE336-91F8-4127-9218-19A71F9B890C}" type="slidenum">
              <a:rPr lang="en-US" smtClean="0"/>
              <a:t>‹#›</a:t>
            </a:fld>
            <a:endParaRPr lang="en-US"/>
          </a:p>
        </p:txBody>
      </p:sp>
    </p:spTree>
    <p:extLst>
      <p:ext uri="{BB962C8B-B14F-4D97-AF65-F5344CB8AC3E}">
        <p14:creationId xmlns:p14="http://schemas.microsoft.com/office/powerpoint/2010/main" val="4294874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6C2DF3D-B787-4AA2-8D68-2AA806828182}" type="datetimeFigureOut">
              <a:rPr lang="en-US" smtClean="0"/>
              <a:pPr/>
              <a:t>5/14/2023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331AEC0-E6E7-4084-B2ED-D34D527760A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C2DF3D-B787-4AA2-8D68-2AA806828182}"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1AEC0-E6E7-4084-B2ED-D34D527760A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C2DF3D-B787-4AA2-8D68-2AA806828182}"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1AEC0-E6E7-4084-B2ED-D34D527760A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C2DF3D-B787-4AA2-8D68-2AA806828182}"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1AEC0-E6E7-4084-B2ED-D34D527760A4}"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6C2DF3D-B787-4AA2-8D68-2AA806828182}"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1AEC0-E6E7-4084-B2ED-D34D527760A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6C2DF3D-B787-4AA2-8D68-2AA806828182}" type="datetimeFigureOut">
              <a:rPr lang="en-US" smtClean="0"/>
              <a:pPr/>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1AEC0-E6E7-4084-B2ED-D34D527760A4}"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6C2DF3D-B787-4AA2-8D68-2AA806828182}" type="datetimeFigureOut">
              <a:rPr lang="en-US" smtClean="0"/>
              <a:pPr/>
              <a:t>5/14/2023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31AEC0-E6E7-4084-B2ED-D34D527760A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6C2DF3D-B787-4AA2-8D68-2AA806828182}" type="datetimeFigureOut">
              <a:rPr lang="en-US" smtClean="0"/>
              <a:pPr/>
              <a:t>5/14/2023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31AEC0-E6E7-4084-B2ED-D34D527760A4}"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C2DF3D-B787-4AA2-8D68-2AA806828182}" type="datetimeFigureOut">
              <a:rPr lang="en-US" smtClean="0"/>
              <a:pPr/>
              <a:t>5/14/2023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31AEC0-E6E7-4084-B2ED-D34D527760A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6C2DF3D-B787-4AA2-8D68-2AA806828182}" type="datetimeFigureOut">
              <a:rPr lang="en-US" smtClean="0"/>
              <a:pPr/>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1AEC0-E6E7-4084-B2ED-D34D527760A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6C2DF3D-B787-4AA2-8D68-2AA806828182}" type="datetimeFigureOut">
              <a:rPr lang="en-US" smtClean="0"/>
              <a:pPr/>
              <a:t>5/14/2023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331AEC0-E6E7-4084-B2ED-D34D527760A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6C2DF3D-B787-4AA2-8D68-2AA806828182}" type="datetimeFigureOut">
              <a:rPr lang="en-US" smtClean="0"/>
              <a:pPr/>
              <a:t>5/14/2023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331AEC0-E6E7-4084-B2ED-D34D527760A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jreese@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4090"/>
            <a:ext cx="9144000" cy="991080"/>
          </a:xfrm>
        </p:spPr>
        <p:txBody>
          <a:bodyPr/>
          <a:lstStyle/>
          <a:p>
            <a:pPr algn="ctr"/>
            <a:r>
              <a:rPr lang="en-US" dirty="0"/>
              <a:t>Starter/Referee Training</a:t>
            </a:r>
          </a:p>
        </p:txBody>
      </p:sp>
      <p:sp>
        <p:nvSpPr>
          <p:cNvPr id="4" name="Title 1">
            <a:extLst>
              <a:ext uri="{FF2B5EF4-FFF2-40B4-BE49-F238E27FC236}">
                <a16:creationId xmlns:a16="http://schemas.microsoft.com/office/drawing/2014/main" id="{AF6FC1CC-B6A6-4922-86B8-789A35873101}"/>
              </a:ext>
            </a:extLst>
          </p:cNvPr>
          <p:cNvSpPr txBox="1">
            <a:spLocks/>
          </p:cNvSpPr>
          <p:nvPr/>
        </p:nvSpPr>
        <p:spPr>
          <a:xfrm>
            <a:off x="0" y="228120"/>
            <a:ext cx="9144000" cy="991080"/>
          </a:xfrm>
          <a:prstGeom prst="rect">
            <a:avLst/>
          </a:prstGeom>
        </p:spPr>
        <p:txBody>
          <a:bodyPr vert="horz" anchor="b">
            <a:noAutofit/>
            <a:scene3d>
              <a:camera prst="orthographicFront"/>
              <a:lightRig rig="soft" dir="t"/>
            </a:scene3d>
            <a:sp3d prstMaterial="softEdge">
              <a:bevelT w="25400" h="25400"/>
            </a:sp3d>
          </a:bodyPr>
          <a:lstStyle>
            <a:lvl1pPr algn="r" rtl="0" eaLnBrk="1" latinLnBrk="0" hangingPunct="1">
              <a:spcBef>
                <a:spcPct val="0"/>
              </a:spcBef>
              <a:buNone/>
              <a:defRPr kumimoji="0" sz="48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r>
              <a:rPr lang="en-US" sz="4400" dirty="0">
                <a:solidFill>
                  <a:schemeClr val="accent1"/>
                </a:solidFill>
              </a:rPr>
              <a:t>Rocky Mountain Swim League</a:t>
            </a:r>
          </a:p>
        </p:txBody>
      </p:sp>
      <p:sp>
        <p:nvSpPr>
          <p:cNvPr id="7" name="Subtitle 2">
            <a:extLst>
              <a:ext uri="{FF2B5EF4-FFF2-40B4-BE49-F238E27FC236}">
                <a16:creationId xmlns:a16="http://schemas.microsoft.com/office/drawing/2014/main" id="{F566BF03-595F-2131-0BC6-D1A53DCE4D88}"/>
              </a:ext>
            </a:extLst>
          </p:cNvPr>
          <p:cNvSpPr>
            <a:spLocks noGrp="1"/>
          </p:cNvSpPr>
          <p:nvPr>
            <p:ph type="subTitle" idx="1"/>
          </p:nvPr>
        </p:nvSpPr>
        <p:spPr>
          <a:xfrm>
            <a:off x="76200" y="3124200"/>
            <a:ext cx="9067800" cy="1600200"/>
          </a:xfrm>
        </p:spPr>
        <p:txBody>
          <a:bodyPr>
            <a:normAutofit/>
          </a:bodyPr>
          <a:lstStyle/>
          <a:p>
            <a:pPr algn="ctr"/>
            <a:r>
              <a:rPr lang="en-US" sz="2000" dirty="0"/>
              <a:t>Presenter</a:t>
            </a:r>
          </a:p>
          <a:p>
            <a:pPr algn="ctr"/>
            <a:endParaRPr lang="en-US" sz="2000" dirty="0"/>
          </a:p>
          <a:p>
            <a:pPr algn="ctr"/>
            <a:r>
              <a:rPr lang="en-US" sz="2000" dirty="0"/>
              <a:t>Kris Reese</a:t>
            </a:r>
          </a:p>
          <a:p>
            <a:pPr algn="ctr"/>
            <a:r>
              <a:rPr lang="en-US" sz="2000" dirty="0">
                <a:hlinkClick r:id="rId2"/>
              </a:rPr>
              <a:t>kjreese@yahoo.com</a:t>
            </a:r>
            <a:endParaRPr lang="en-US" sz="2000" dirty="0"/>
          </a:p>
        </p:txBody>
      </p:sp>
    </p:spTree>
    <p:extLst>
      <p:ext uri="{BB962C8B-B14F-4D97-AF65-F5344CB8AC3E}">
        <p14:creationId xmlns:p14="http://schemas.microsoft.com/office/powerpoint/2010/main" val="597061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Familiarize yourself with the starting system and check the deck for proper setup</a:t>
            </a:r>
          </a:p>
          <a:p>
            <a:pPr lvl="1"/>
            <a:r>
              <a:rPr lang="en-US" dirty="0"/>
              <a:t>Starter equipment;</a:t>
            </a:r>
          </a:p>
          <a:p>
            <a:pPr lvl="2"/>
            <a:r>
              <a:rPr lang="en-US" dirty="0"/>
              <a:t>Volume level</a:t>
            </a:r>
          </a:p>
          <a:p>
            <a:pPr lvl="2"/>
            <a:r>
              <a:rPr lang="en-US" dirty="0"/>
              <a:t>Strobe visible</a:t>
            </a:r>
          </a:p>
          <a:p>
            <a:pPr lvl="2"/>
            <a:r>
              <a:rPr lang="en-US" dirty="0"/>
              <a:t>Cables secure…  </a:t>
            </a:r>
            <a:r>
              <a:rPr lang="en-US" dirty="0" err="1"/>
              <a:t>Etc</a:t>
            </a:r>
            <a:endParaRPr lang="en-US" dirty="0"/>
          </a:p>
          <a:p>
            <a:pPr lvl="1"/>
            <a:r>
              <a:rPr lang="en-US" dirty="0"/>
              <a:t>Perform a test start to get a feel for how sensitive the starting button may be</a:t>
            </a:r>
          </a:p>
          <a:p>
            <a:pPr lvl="1"/>
            <a:r>
              <a:rPr lang="en-US" dirty="0"/>
              <a:t>Work with your Referee to verify that you can be heard from all blocks</a:t>
            </a:r>
          </a:p>
          <a:p>
            <a:pPr lvl="1"/>
            <a:r>
              <a:rPr lang="en-US" dirty="0"/>
              <a:t>Assist Referee in conducting Pre-meet meetings</a:t>
            </a:r>
          </a:p>
          <a:p>
            <a:pPr lvl="1"/>
            <a:endParaRPr lang="en-US" dirty="0"/>
          </a:p>
        </p:txBody>
      </p:sp>
      <p:sp>
        <p:nvSpPr>
          <p:cNvPr id="3" name="Title 2"/>
          <p:cNvSpPr>
            <a:spLocks noGrp="1"/>
          </p:cNvSpPr>
          <p:nvPr>
            <p:ph type="title"/>
          </p:nvPr>
        </p:nvSpPr>
        <p:spPr/>
        <p:txBody>
          <a:bodyPr/>
          <a:lstStyle/>
          <a:p>
            <a:r>
              <a:rPr lang="en-US" dirty="0">
                <a:effectLst/>
              </a:rPr>
              <a:t>Pre-Meet and Pre-Session:</a:t>
            </a:r>
            <a:endParaRPr lang="en-US" dirty="0"/>
          </a:p>
        </p:txBody>
      </p:sp>
    </p:spTree>
    <p:extLst>
      <p:ext uri="{BB962C8B-B14F-4D97-AF65-F5344CB8AC3E}">
        <p14:creationId xmlns:p14="http://schemas.microsoft.com/office/powerpoint/2010/main" val="365689373"/>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b="1" dirty="0"/>
              <a:t>BE PATIENT </a:t>
            </a:r>
            <a:r>
              <a:rPr lang="en-US" dirty="0"/>
              <a:t>when allowing all swimmers to assume the position on the blocks that they want to use for the start. Watch to see their feet are in the final chosen position, with at least one foot at the front of the block or deck</a:t>
            </a:r>
          </a:p>
          <a:p>
            <a:r>
              <a:rPr lang="en-US" dirty="0"/>
              <a:t>Deliver the “</a:t>
            </a:r>
            <a:r>
              <a:rPr lang="en-US" b="1" dirty="0"/>
              <a:t>Take Your Mark</a:t>
            </a:r>
            <a:r>
              <a:rPr lang="en-US" dirty="0"/>
              <a:t>” instruction in a calm, conversational tone that’s loud enough for the swimmers to hear over any possible crowd noise, but not so loud the instruction sounds like a shouted command. Use a cadence that is </a:t>
            </a:r>
            <a:r>
              <a:rPr lang="en-US" b="1" dirty="0"/>
              <a:t>inviting </a:t>
            </a:r>
            <a:r>
              <a:rPr lang="en-US" dirty="0"/>
              <a:t>with a slight falling in pitch</a:t>
            </a:r>
          </a:p>
          <a:p>
            <a:r>
              <a:rPr lang="en-US" b="1" dirty="0"/>
              <a:t>SWIMMERS START THE HEATS – NOT THE STARTER! BE PATIENT </a:t>
            </a:r>
            <a:r>
              <a:rPr lang="en-US" dirty="0"/>
              <a:t>- allow the swimmers to show you they are ready for the starting signal</a:t>
            </a:r>
          </a:p>
          <a:p>
            <a:r>
              <a:rPr lang="en-US" dirty="0"/>
              <a:t>When all the swimmers have settled into their starting position and are stationary, pause for a fraction of a second and then push the start button</a:t>
            </a:r>
          </a:p>
          <a:p>
            <a:r>
              <a:rPr lang="en-US" dirty="0"/>
              <a:t>If there is a swimmer taking too much time to take their position, stand the heat and re-set (“stand, please”)</a:t>
            </a:r>
          </a:p>
        </p:txBody>
      </p:sp>
      <p:sp>
        <p:nvSpPr>
          <p:cNvPr id="3" name="Title 2"/>
          <p:cNvSpPr>
            <a:spLocks noGrp="1"/>
          </p:cNvSpPr>
          <p:nvPr>
            <p:ph type="title"/>
          </p:nvPr>
        </p:nvSpPr>
        <p:spPr/>
        <p:txBody>
          <a:bodyPr/>
          <a:lstStyle/>
          <a:p>
            <a:pPr algn="ctr"/>
            <a:r>
              <a:rPr lang="en-US" dirty="0">
                <a:effectLst/>
              </a:rPr>
              <a:t>The Start</a:t>
            </a:r>
            <a:endParaRPr lang="en-US" dirty="0"/>
          </a:p>
        </p:txBody>
      </p:sp>
    </p:spTree>
    <p:extLst>
      <p:ext uri="{BB962C8B-B14F-4D97-AF65-F5344CB8AC3E}">
        <p14:creationId xmlns:p14="http://schemas.microsoft.com/office/powerpoint/2010/main" val="20196830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FCBA48-9069-4722-B5F2-BEA232BC879C}"/>
              </a:ext>
            </a:extLst>
          </p:cNvPr>
          <p:cNvSpPr>
            <a:spLocks noGrp="1"/>
          </p:cNvSpPr>
          <p:nvPr>
            <p:ph idx="1"/>
          </p:nvPr>
        </p:nvSpPr>
        <p:spPr/>
        <p:txBody>
          <a:bodyPr>
            <a:normAutofit lnSpcReduction="10000"/>
          </a:bodyPr>
          <a:lstStyle/>
          <a:p>
            <a:r>
              <a:rPr lang="en-US" b="1" dirty="0"/>
              <a:t>Forward starts</a:t>
            </a:r>
          </a:p>
          <a:p>
            <a:pPr lvl="2"/>
            <a:r>
              <a:rPr lang="en-US" sz="2400" dirty="0"/>
              <a:t>“This is Event AA, XX meter-Stroke. Heat Y, Z lengths of the pool.”</a:t>
            </a:r>
            <a:endParaRPr lang="en-US" sz="1600" dirty="0"/>
          </a:p>
          <a:p>
            <a:pPr lvl="3"/>
            <a:r>
              <a:rPr lang="en-US" sz="2000" dirty="0"/>
              <a:t>(Boys 6 &amp; Under, 100 Meter Freestyle Relay, Heat 1, 1 length of the pool for each swimmer)</a:t>
            </a:r>
            <a:endParaRPr lang="en-US" sz="1400" dirty="0"/>
          </a:p>
          <a:p>
            <a:pPr lvl="2"/>
            <a:r>
              <a:rPr lang="en-US" sz="2400" dirty="0"/>
              <a:t>“Swimmers step up”</a:t>
            </a:r>
            <a:endParaRPr lang="en-US" sz="1600" dirty="0"/>
          </a:p>
          <a:p>
            <a:pPr lvl="2"/>
            <a:r>
              <a:rPr lang="en-US" sz="2400" dirty="0"/>
              <a:t>Watch for toes over the edge</a:t>
            </a:r>
            <a:endParaRPr lang="en-US" sz="1600" dirty="0"/>
          </a:p>
          <a:p>
            <a:pPr lvl="2"/>
            <a:r>
              <a:rPr lang="en-US" sz="2400" dirty="0"/>
              <a:t>“Timers ready?  Judges ready?”</a:t>
            </a:r>
            <a:endParaRPr lang="en-US" sz="1600" dirty="0"/>
          </a:p>
          <a:p>
            <a:pPr lvl="2"/>
            <a:r>
              <a:rPr lang="en-US" sz="2400" dirty="0"/>
              <a:t>“Take your mark”</a:t>
            </a:r>
            <a:endParaRPr lang="en-US" sz="1600" dirty="0"/>
          </a:p>
          <a:p>
            <a:pPr lvl="2"/>
            <a:r>
              <a:rPr lang="en-US" sz="2400" dirty="0"/>
              <a:t>After all swimmers are set, press the Start button</a:t>
            </a:r>
            <a:endParaRPr lang="en-US" sz="1600" dirty="0"/>
          </a:p>
          <a:p>
            <a:pPr lvl="2"/>
            <a:r>
              <a:rPr lang="en-US" sz="2400" dirty="0"/>
              <a:t>After the heat document the DQs with the scribe</a:t>
            </a:r>
            <a:endParaRPr lang="en-US" sz="1600" dirty="0"/>
          </a:p>
          <a:p>
            <a:endParaRPr lang="en-US" dirty="0"/>
          </a:p>
        </p:txBody>
      </p:sp>
      <p:sp>
        <p:nvSpPr>
          <p:cNvPr id="3" name="Title 2">
            <a:extLst>
              <a:ext uri="{FF2B5EF4-FFF2-40B4-BE49-F238E27FC236}">
                <a16:creationId xmlns:a16="http://schemas.microsoft.com/office/drawing/2014/main" id="{1B26A422-5EA7-49FE-BB22-28725E55A0F1}"/>
              </a:ext>
            </a:extLst>
          </p:cNvPr>
          <p:cNvSpPr>
            <a:spLocks noGrp="1"/>
          </p:cNvSpPr>
          <p:nvPr>
            <p:ph type="title"/>
          </p:nvPr>
        </p:nvSpPr>
        <p:spPr/>
        <p:txBody>
          <a:bodyPr>
            <a:normAutofit/>
          </a:bodyPr>
          <a:lstStyle/>
          <a:p>
            <a:pPr algn="ctr"/>
            <a:r>
              <a:rPr lang="en-US" dirty="0">
                <a:effectLst/>
              </a:rPr>
              <a:t>Starter Procedures</a:t>
            </a:r>
            <a:endParaRPr lang="en-US" dirty="0"/>
          </a:p>
        </p:txBody>
      </p:sp>
    </p:spTree>
    <p:extLst>
      <p:ext uri="{BB962C8B-B14F-4D97-AF65-F5344CB8AC3E}">
        <p14:creationId xmlns:p14="http://schemas.microsoft.com/office/powerpoint/2010/main" val="4235581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4D969D-73CF-49B3-92C5-DE48C4BCCF68}"/>
              </a:ext>
            </a:extLst>
          </p:cNvPr>
          <p:cNvSpPr>
            <a:spLocks noGrp="1"/>
          </p:cNvSpPr>
          <p:nvPr>
            <p:ph idx="1"/>
          </p:nvPr>
        </p:nvSpPr>
        <p:spPr>
          <a:xfrm>
            <a:off x="457200" y="1481328"/>
            <a:ext cx="8229600" cy="4843272"/>
          </a:xfrm>
        </p:spPr>
        <p:txBody>
          <a:bodyPr>
            <a:normAutofit lnSpcReduction="10000"/>
          </a:bodyPr>
          <a:lstStyle/>
          <a:p>
            <a:r>
              <a:rPr lang="en-US" b="1" dirty="0"/>
              <a:t>For Backstroke and Medley Relay starts</a:t>
            </a:r>
            <a:endParaRPr lang="en-US" dirty="0"/>
          </a:p>
          <a:p>
            <a:pPr lvl="2"/>
            <a:r>
              <a:rPr lang="en-US" sz="2400" dirty="0"/>
              <a:t>“This is the Event, XX meter Stroke. Heat Y, Z lengths of the pool”</a:t>
            </a:r>
            <a:endParaRPr lang="en-US" sz="1600" dirty="0"/>
          </a:p>
          <a:p>
            <a:pPr lvl="3"/>
            <a:r>
              <a:rPr lang="en-US" sz="2000" dirty="0"/>
              <a:t>(Girls 13-14, 200 Meter Freestyle, Heat 3, 8 lengths of the pool)</a:t>
            </a:r>
            <a:endParaRPr lang="en-US" sz="1400" dirty="0"/>
          </a:p>
          <a:p>
            <a:pPr lvl="2"/>
            <a:r>
              <a:rPr lang="en-US" sz="2400" dirty="0"/>
              <a:t>“Swimmers step in”</a:t>
            </a:r>
            <a:endParaRPr lang="en-US" sz="1600" dirty="0"/>
          </a:p>
          <a:p>
            <a:pPr lvl="2"/>
            <a:r>
              <a:rPr lang="en-US" sz="2400" dirty="0"/>
              <a:t> “Place your feet”  (Watch for toes curled over the gutter)</a:t>
            </a:r>
            <a:endParaRPr lang="en-US" sz="1600" dirty="0"/>
          </a:p>
          <a:p>
            <a:pPr lvl="2"/>
            <a:r>
              <a:rPr lang="en-US" sz="2400" dirty="0"/>
              <a:t>“Timers ready?  Judges ready?”</a:t>
            </a:r>
            <a:endParaRPr lang="en-US" sz="1600" dirty="0"/>
          </a:p>
          <a:p>
            <a:pPr lvl="2"/>
            <a:r>
              <a:rPr lang="en-US" sz="2400" dirty="0"/>
              <a:t>“Take your mark.”</a:t>
            </a:r>
            <a:endParaRPr lang="en-US" sz="1600" dirty="0"/>
          </a:p>
          <a:p>
            <a:pPr lvl="2"/>
            <a:r>
              <a:rPr lang="en-US" sz="2400" dirty="0"/>
              <a:t>After all swimmers set,  Press the start button.</a:t>
            </a:r>
            <a:endParaRPr lang="en-US" sz="1600" dirty="0"/>
          </a:p>
          <a:p>
            <a:pPr lvl="2"/>
            <a:r>
              <a:rPr lang="en-US" sz="2200" dirty="0"/>
              <a:t>Make sure to not start the next heat until the Deck Referee is ready</a:t>
            </a:r>
            <a:endParaRPr lang="en-US" dirty="0"/>
          </a:p>
        </p:txBody>
      </p:sp>
      <p:sp>
        <p:nvSpPr>
          <p:cNvPr id="3" name="Title 2">
            <a:extLst>
              <a:ext uri="{FF2B5EF4-FFF2-40B4-BE49-F238E27FC236}">
                <a16:creationId xmlns:a16="http://schemas.microsoft.com/office/drawing/2014/main" id="{1597FBBE-891E-49AD-965C-3BCA2070872D}"/>
              </a:ext>
            </a:extLst>
          </p:cNvPr>
          <p:cNvSpPr>
            <a:spLocks noGrp="1"/>
          </p:cNvSpPr>
          <p:nvPr>
            <p:ph type="title"/>
          </p:nvPr>
        </p:nvSpPr>
        <p:spPr/>
        <p:txBody>
          <a:bodyPr/>
          <a:lstStyle/>
          <a:p>
            <a:pPr algn="ctr"/>
            <a:r>
              <a:rPr lang="en-US" dirty="0">
                <a:effectLst/>
              </a:rPr>
              <a:t>Starter Procedures</a:t>
            </a:r>
            <a:endParaRPr lang="en-US" dirty="0"/>
          </a:p>
        </p:txBody>
      </p:sp>
    </p:spTree>
    <p:extLst>
      <p:ext uri="{BB962C8B-B14F-4D97-AF65-F5344CB8AC3E}">
        <p14:creationId xmlns:p14="http://schemas.microsoft.com/office/powerpoint/2010/main" val="1113769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3A85175-B49E-4664-BDC7-E9B3917571BE}"/>
              </a:ext>
            </a:extLst>
          </p:cNvPr>
          <p:cNvSpPr>
            <a:spLocks noGrp="1"/>
          </p:cNvSpPr>
          <p:nvPr>
            <p:ph idx="1"/>
          </p:nvPr>
        </p:nvSpPr>
        <p:spPr>
          <a:xfrm>
            <a:off x="457200" y="1481328"/>
            <a:ext cx="8229600" cy="4690872"/>
          </a:xfrm>
        </p:spPr>
        <p:txBody>
          <a:bodyPr>
            <a:normAutofit fontScale="92500" lnSpcReduction="10000"/>
          </a:bodyPr>
          <a:lstStyle/>
          <a:p>
            <a:r>
              <a:rPr lang="en-US" sz="2800" dirty="0"/>
              <a:t>If there is a problem or a swimmer takes more time than all the other swimmers to get set, relax the field with “Stand Please”</a:t>
            </a:r>
          </a:p>
          <a:p>
            <a:r>
              <a:rPr lang="en-US" sz="2800" dirty="0"/>
              <a:t>Hold the microphone button down until all of the swimmers surface after the start</a:t>
            </a:r>
          </a:p>
          <a:p>
            <a:r>
              <a:rPr lang="en-US" sz="2800" dirty="0"/>
              <a:t>If there is a false start press and hold the start button to trigger the recall buzzer.  If necessary drop the recall rope.  Re-start heat when swimmers are ready </a:t>
            </a:r>
          </a:p>
          <a:p>
            <a:r>
              <a:rPr lang="en-US" dirty="0"/>
              <a:t>It may be necessary to swim the heat at a later time, discuss this with the Referee and coaches to determine the best time.</a:t>
            </a:r>
          </a:p>
        </p:txBody>
      </p:sp>
      <p:sp>
        <p:nvSpPr>
          <p:cNvPr id="3" name="Title 2">
            <a:extLst>
              <a:ext uri="{FF2B5EF4-FFF2-40B4-BE49-F238E27FC236}">
                <a16:creationId xmlns:a16="http://schemas.microsoft.com/office/drawing/2014/main" id="{138585CA-F4DD-4ECE-BB5E-229C7D4D40E8}"/>
              </a:ext>
            </a:extLst>
          </p:cNvPr>
          <p:cNvSpPr>
            <a:spLocks noGrp="1"/>
          </p:cNvSpPr>
          <p:nvPr>
            <p:ph type="title"/>
          </p:nvPr>
        </p:nvSpPr>
        <p:spPr/>
        <p:txBody>
          <a:bodyPr/>
          <a:lstStyle/>
          <a:p>
            <a:pPr algn="ctr"/>
            <a:r>
              <a:rPr lang="en-US" dirty="0">
                <a:effectLst/>
              </a:rPr>
              <a:t>Starter Procedures</a:t>
            </a:r>
            <a:endParaRPr lang="en-US" dirty="0"/>
          </a:p>
        </p:txBody>
      </p:sp>
    </p:spTree>
    <p:extLst>
      <p:ext uri="{BB962C8B-B14F-4D97-AF65-F5344CB8AC3E}">
        <p14:creationId xmlns:p14="http://schemas.microsoft.com/office/powerpoint/2010/main" val="2002501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a:t>After the start keep the starting device in a “ready” position in case the heat needs to be recalled</a:t>
            </a:r>
          </a:p>
          <a:p>
            <a:r>
              <a:rPr lang="en-US" dirty="0"/>
              <a:t>Watch the swimmers until all heads have surfaced. Then replace the microphone to a position where it can’t be bumped and the cord isn’t in a traffic zone that could cause tripping</a:t>
            </a:r>
          </a:p>
          <a:p>
            <a:r>
              <a:rPr lang="en-US" dirty="0"/>
              <a:t>Confirm the next heat’s swimmers are reporting to the assigned lanes. Notate any “no shows,” false starts or other matters for which there should be a record</a:t>
            </a:r>
          </a:p>
          <a:p>
            <a:r>
              <a:rPr lang="en-US" dirty="0"/>
              <a:t>Scan your stroke judges and watch for raised hands.</a:t>
            </a:r>
          </a:p>
          <a:p>
            <a:r>
              <a:rPr lang="en-US" dirty="0"/>
              <a:t>Begin preparations to start the next heat</a:t>
            </a:r>
          </a:p>
          <a:p>
            <a:endParaRPr lang="en-US" dirty="0"/>
          </a:p>
        </p:txBody>
      </p:sp>
      <p:sp>
        <p:nvSpPr>
          <p:cNvPr id="3" name="Title 2"/>
          <p:cNvSpPr>
            <a:spLocks noGrp="1"/>
          </p:cNvSpPr>
          <p:nvPr>
            <p:ph type="title"/>
          </p:nvPr>
        </p:nvSpPr>
        <p:spPr/>
        <p:txBody>
          <a:bodyPr/>
          <a:lstStyle/>
          <a:p>
            <a:pPr algn="ctr"/>
            <a:r>
              <a:rPr lang="en-US" dirty="0">
                <a:effectLst/>
              </a:rPr>
              <a:t>After the Start:</a:t>
            </a:r>
            <a:endParaRPr lang="en-US" dirty="0"/>
          </a:p>
        </p:txBody>
      </p:sp>
    </p:spTree>
    <p:extLst>
      <p:ext uri="{BB962C8B-B14F-4D97-AF65-F5344CB8AC3E}">
        <p14:creationId xmlns:p14="http://schemas.microsoft.com/office/powerpoint/2010/main" val="2750128386"/>
      </p:ext>
    </p:extLst>
  </p:cSld>
  <p:clrMapOvr>
    <a:masterClrMapping/>
  </p:clrMapOvr>
  <p:transition spd="slow">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DACB6D2C-2860-4D21-A190-AE9D491C65A3}"/>
              </a:ext>
            </a:extLst>
          </p:cNvPr>
          <p:cNvPicPr>
            <a:picLocks noGrp="1" noChangeAspect="1"/>
          </p:cNvPicPr>
          <p:nvPr>
            <p:ph idx="1"/>
          </p:nvPr>
        </p:nvPicPr>
        <p:blipFill>
          <a:blip r:embed="rId2"/>
          <a:stretch>
            <a:fillRect/>
          </a:stretch>
        </p:blipFill>
        <p:spPr>
          <a:xfrm>
            <a:off x="990600" y="1058069"/>
            <a:ext cx="6717241" cy="5037932"/>
          </a:xfrm>
          <a:prstGeom prst="rect">
            <a:avLst/>
          </a:prstGeom>
        </p:spPr>
      </p:pic>
      <p:sp>
        <p:nvSpPr>
          <p:cNvPr id="3" name="Title 2">
            <a:extLst>
              <a:ext uri="{FF2B5EF4-FFF2-40B4-BE49-F238E27FC236}">
                <a16:creationId xmlns:a16="http://schemas.microsoft.com/office/drawing/2014/main" id="{269C51A6-781D-4212-8F86-E7C11A590C96}"/>
              </a:ext>
            </a:extLst>
          </p:cNvPr>
          <p:cNvSpPr>
            <a:spLocks noGrp="1"/>
          </p:cNvSpPr>
          <p:nvPr>
            <p:ph type="title"/>
          </p:nvPr>
        </p:nvSpPr>
        <p:spPr>
          <a:xfrm>
            <a:off x="457200" y="274638"/>
            <a:ext cx="8229600" cy="944562"/>
          </a:xfrm>
        </p:spPr>
        <p:txBody>
          <a:bodyPr/>
          <a:lstStyle/>
          <a:p>
            <a:pPr algn="ctr"/>
            <a:r>
              <a:rPr lang="en-US" dirty="0"/>
              <a:t>What is a false start</a:t>
            </a:r>
          </a:p>
        </p:txBody>
      </p:sp>
    </p:spTree>
    <p:extLst>
      <p:ext uri="{BB962C8B-B14F-4D97-AF65-F5344CB8AC3E}">
        <p14:creationId xmlns:p14="http://schemas.microsoft.com/office/powerpoint/2010/main" val="847664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Remember the definition of a false start: Any swimmer starting before the starting signal is given, shall be charged with a false start.  The First False Start for any swimmer should be recalled. </a:t>
            </a:r>
          </a:p>
          <a:p>
            <a:r>
              <a:rPr lang="en-US" dirty="0"/>
              <a:t>A second false start by the same swimmer will result in a disqualification.</a:t>
            </a:r>
          </a:p>
        </p:txBody>
      </p:sp>
      <p:sp>
        <p:nvSpPr>
          <p:cNvPr id="3" name="Title 2"/>
          <p:cNvSpPr>
            <a:spLocks noGrp="1"/>
          </p:cNvSpPr>
          <p:nvPr>
            <p:ph type="title"/>
          </p:nvPr>
        </p:nvSpPr>
        <p:spPr/>
        <p:txBody>
          <a:bodyPr>
            <a:normAutofit/>
          </a:bodyPr>
          <a:lstStyle/>
          <a:p>
            <a:pPr algn="ctr"/>
            <a:r>
              <a:rPr lang="en-US" dirty="0">
                <a:effectLst/>
              </a:rPr>
              <a:t>False Start Protocol:</a:t>
            </a:r>
            <a:endParaRPr lang="en-US" dirty="0"/>
          </a:p>
        </p:txBody>
      </p:sp>
    </p:spTree>
    <p:extLst>
      <p:ext uri="{BB962C8B-B14F-4D97-AF65-F5344CB8AC3E}">
        <p14:creationId xmlns:p14="http://schemas.microsoft.com/office/powerpoint/2010/main" val="3636863073"/>
      </p:ext>
    </p:extLst>
  </p:cSld>
  <p:clrMapOvr>
    <a:masterClrMapping/>
  </p:clrMapOvr>
  <p:transition spd="slow">
    <p:cov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4525963"/>
          </a:xfrm>
        </p:spPr>
        <p:txBody>
          <a:bodyPr>
            <a:noAutofit/>
          </a:bodyPr>
          <a:lstStyle/>
          <a:p>
            <a:r>
              <a:rPr lang="en-US" sz="2800" dirty="0"/>
              <a:t>BE CONFIDENT AND RELAXED </a:t>
            </a:r>
          </a:p>
          <a:p>
            <a:r>
              <a:rPr lang="en-US" sz="2800" dirty="0"/>
              <a:t>Be Calm and Patient</a:t>
            </a:r>
          </a:p>
          <a:p>
            <a:r>
              <a:rPr lang="en-US" sz="2800" dirty="0"/>
              <a:t>Your voice and demeanor set the tone for the swimmers at every start</a:t>
            </a:r>
          </a:p>
          <a:p>
            <a:r>
              <a:rPr lang="en-US" sz="2800" dirty="0"/>
              <a:t>Focus on the field, not one swimmer</a:t>
            </a:r>
          </a:p>
          <a:p>
            <a:r>
              <a:rPr lang="en-US" sz="2800" dirty="0"/>
              <a:t>Don’t hesitate to use the recall option if you feel an external noise (ex. coach’s whistle) or motion (activity around the starting blocks) has interfered with a swimmer’s ability to achieve a fair start (or stand the heat)</a:t>
            </a:r>
          </a:p>
        </p:txBody>
      </p:sp>
      <p:sp>
        <p:nvSpPr>
          <p:cNvPr id="3" name="Title 2"/>
          <p:cNvSpPr>
            <a:spLocks noGrp="1"/>
          </p:cNvSpPr>
          <p:nvPr>
            <p:ph type="title"/>
          </p:nvPr>
        </p:nvSpPr>
        <p:spPr/>
        <p:txBody>
          <a:bodyPr>
            <a:normAutofit/>
          </a:bodyPr>
          <a:lstStyle/>
          <a:p>
            <a:pPr algn="ctr"/>
            <a:r>
              <a:rPr lang="en-US" dirty="0">
                <a:effectLst/>
              </a:rPr>
              <a:t>Tips and Tricks</a:t>
            </a:r>
            <a:endParaRPr lang="en-US" dirty="0"/>
          </a:p>
        </p:txBody>
      </p:sp>
    </p:spTree>
    <p:extLst>
      <p:ext uri="{BB962C8B-B14F-4D97-AF65-F5344CB8AC3E}">
        <p14:creationId xmlns:p14="http://schemas.microsoft.com/office/powerpoint/2010/main" val="312044246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EB442F9E-4910-4FC9-BE70-0F174C2EB20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 y="381000"/>
            <a:ext cx="8763000" cy="5410200"/>
          </a:xfrm>
        </p:spPr>
      </p:pic>
    </p:spTree>
    <p:extLst>
      <p:ext uri="{BB962C8B-B14F-4D97-AF65-F5344CB8AC3E}">
        <p14:creationId xmlns:p14="http://schemas.microsoft.com/office/powerpoint/2010/main" val="1820702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anim calcmode="lin" valueType="num">
                                      <p:cBhvr>
                                        <p:cTn id="8" dur="2000" fill="hold"/>
                                        <p:tgtEl>
                                          <p:spTgt spid="9"/>
                                        </p:tgtEl>
                                        <p:attrNameLst>
                                          <p:attrName>ppt_w</p:attrName>
                                        </p:attrNameLst>
                                      </p:cBhvr>
                                      <p:tavLst>
                                        <p:tav tm="0" fmla="#ppt_w*sin(2.5*pi*$)">
                                          <p:val>
                                            <p:fltVal val="0"/>
                                          </p:val>
                                        </p:tav>
                                        <p:tav tm="100000">
                                          <p:val>
                                            <p:fltVal val="1"/>
                                          </p:val>
                                        </p:tav>
                                      </p:tavLst>
                                    </p:anim>
                                    <p:anim calcmode="lin" valueType="num">
                                      <p:cBhvr>
                                        <p:cTn id="9" dur="20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F584A6-9250-4F49-8268-3312D203BC54}"/>
              </a:ext>
            </a:extLst>
          </p:cNvPr>
          <p:cNvSpPr>
            <a:spLocks noGrp="1"/>
          </p:cNvSpPr>
          <p:nvPr>
            <p:ph idx="1"/>
          </p:nvPr>
        </p:nvSpPr>
        <p:spPr/>
        <p:txBody>
          <a:bodyPr>
            <a:normAutofit/>
          </a:bodyPr>
          <a:lstStyle/>
          <a:p>
            <a:r>
              <a:rPr lang="en-US" sz="2400" dirty="0"/>
              <a:t>Is responsible for a fair environment in which the swimmers will be competing</a:t>
            </a:r>
          </a:p>
          <a:p>
            <a:r>
              <a:rPr lang="en-US" sz="2400" dirty="0"/>
              <a:t>“Shall have full authority over all officials and shall assign and instruct them; shall enforce all applicable rules and shall decide all questions relating to the actual conduct of the meet</a:t>
            </a:r>
          </a:p>
          <a:p>
            <a:r>
              <a:rPr lang="en-US" sz="2400" dirty="0"/>
              <a:t>Provide the best possible environment for maximum swimmer performance</a:t>
            </a:r>
          </a:p>
          <a:p>
            <a:r>
              <a:rPr lang="en-US" sz="2400" dirty="0"/>
              <a:t>It’s your pool, you are in charge!</a:t>
            </a:r>
          </a:p>
        </p:txBody>
      </p:sp>
      <p:sp>
        <p:nvSpPr>
          <p:cNvPr id="3" name="Title 2">
            <a:extLst>
              <a:ext uri="{FF2B5EF4-FFF2-40B4-BE49-F238E27FC236}">
                <a16:creationId xmlns:a16="http://schemas.microsoft.com/office/drawing/2014/main" id="{C18A5F86-808A-4FF7-AFA9-F704056FB5F7}"/>
              </a:ext>
            </a:extLst>
          </p:cNvPr>
          <p:cNvSpPr>
            <a:spLocks noGrp="1"/>
          </p:cNvSpPr>
          <p:nvPr>
            <p:ph type="title"/>
          </p:nvPr>
        </p:nvSpPr>
        <p:spPr/>
        <p:txBody>
          <a:bodyPr/>
          <a:lstStyle/>
          <a:p>
            <a:pPr algn="ctr"/>
            <a:r>
              <a:rPr lang="en-US" dirty="0"/>
              <a:t>The Deck Referee</a:t>
            </a:r>
          </a:p>
        </p:txBody>
      </p:sp>
    </p:spTree>
    <p:extLst>
      <p:ext uri="{BB962C8B-B14F-4D97-AF65-F5344CB8AC3E}">
        <p14:creationId xmlns:p14="http://schemas.microsoft.com/office/powerpoint/2010/main" val="2991581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48781D-BF59-4145-B6AF-DA29612D9FB1}"/>
              </a:ext>
            </a:extLst>
          </p:cNvPr>
          <p:cNvSpPr>
            <a:spLocks noGrp="1"/>
          </p:cNvSpPr>
          <p:nvPr>
            <p:ph idx="1"/>
          </p:nvPr>
        </p:nvSpPr>
        <p:spPr>
          <a:xfrm>
            <a:off x="457200" y="1481329"/>
            <a:ext cx="8229600" cy="2252472"/>
          </a:xfrm>
        </p:spPr>
        <p:txBody>
          <a:bodyPr>
            <a:normAutofit fontScale="70000" lnSpcReduction="20000"/>
          </a:bodyPr>
          <a:lstStyle/>
          <a:p>
            <a:pPr marL="109728" indent="0">
              <a:buNone/>
            </a:pPr>
            <a:endParaRPr lang="en-US" dirty="0"/>
          </a:p>
          <a:p>
            <a:r>
              <a:rPr lang="en-US" dirty="0"/>
              <a:t>In the girls 10 &amp; under 50-yard breaststroke, the starter has just finished giving the command “take your mark” when the swimmer in lane 4 comes down and immediately falls in the water headfirst. The referee could not tell why the swimmer went into the water. However, the starter indicated he/she thought the swimmer had lost her balance when she came down for the start. What should occur and why? </a:t>
            </a:r>
          </a:p>
          <a:p>
            <a:pPr marL="109728" indent="0">
              <a:buNone/>
            </a:pPr>
            <a:endParaRPr lang="en-US" dirty="0"/>
          </a:p>
          <a:p>
            <a:endParaRPr lang="en-US" dirty="0"/>
          </a:p>
          <a:p>
            <a:pPr marL="109728" indent="0">
              <a:buNone/>
            </a:pPr>
            <a:endParaRPr lang="en-US" dirty="0"/>
          </a:p>
        </p:txBody>
      </p:sp>
      <p:sp>
        <p:nvSpPr>
          <p:cNvPr id="3" name="Title 2">
            <a:extLst>
              <a:ext uri="{FF2B5EF4-FFF2-40B4-BE49-F238E27FC236}">
                <a16:creationId xmlns:a16="http://schemas.microsoft.com/office/drawing/2014/main" id="{0F4D1CD5-6FD9-4BC8-9876-9EA50449391F}"/>
              </a:ext>
            </a:extLst>
          </p:cNvPr>
          <p:cNvSpPr>
            <a:spLocks noGrp="1"/>
          </p:cNvSpPr>
          <p:nvPr>
            <p:ph type="title"/>
          </p:nvPr>
        </p:nvSpPr>
        <p:spPr/>
        <p:txBody>
          <a:bodyPr/>
          <a:lstStyle/>
          <a:p>
            <a:r>
              <a:rPr lang="en-US" dirty="0"/>
              <a:t>Starter/Deck Referee Situations</a:t>
            </a:r>
          </a:p>
        </p:txBody>
      </p:sp>
      <p:sp>
        <p:nvSpPr>
          <p:cNvPr id="4" name="Content Placeholder 1">
            <a:extLst>
              <a:ext uri="{FF2B5EF4-FFF2-40B4-BE49-F238E27FC236}">
                <a16:creationId xmlns:a16="http://schemas.microsoft.com/office/drawing/2014/main" id="{9069CD8C-6679-4EF8-BCF8-91B7243CEC84}"/>
              </a:ext>
            </a:extLst>
          </p:cNvPr>
          <p:cNvSpPr txBox="1">
            <a:spLocks/>
          </p:cNvSpPr>
          <p:nvPr/>
        </p:nvSpPr>
        <p:spPr>
          <a:xfrm>
            <a:off x="457200" y="3657600"/>
            <a:ext cx="8229600" cy="2349691"/>
          </a:xfrm>
          <a:prstGeom prst="rect">
            <a:avLst/>
          </a:prstGeom>
        </p:spPr>
        <p:txBody>
          <a:bodyPr vert="horz">
            <a:normAutofit fontScale="775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buFont typeface="Wingdings 3"/>
              <a:buNone/>
            </a:pPr>
            <a:endParaRPr lang="en-US" dirty="0"/>
          </a:p>
          <a:p>
            <a:r>
              <a:rPr lang="en-US" i="1" dirty="0"/>
              <a:t>Recommended Resolution: </a:t>
            </a:r>
            <a:r>
              <a:rPr lang="en-US" dirty="0"/>
              <a:t>The starter should “Stand up” the remaining swimmers. It should be determined if the swimmer had any outside interference, which they responded to such as a flash camera or horn sound. If the referee agrees that the swimmer fell before becoming set and this was not a starting motion, the swimmer should be allowed to swim with the heat</a:t>
            </a:r>
          </a:p>
          <a:p>
            <a:pPr marL="109728" indent="0">
              <a:buFont typeface="Wingdings 3"/>
              <a:buNone/>
            </a:pPr>
            <a:endParaRPr lang="en-US" dirty="0"/>
          </a:p>
        </p:txBody>
      </p:sp>
    </p:spTree>
    <p:extLst>
      <p:ext uri="{BB962C8B-B14F-4D97-AF65-F5344CB8AC3E}">
        <p14:creationId xmlns:p14="http://schemas.microsoft.com/office/powerpoint/2010/main" val="3831371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7A0BFE-102E-4ECB-8094-3AF5A20F6A26}"/>
              </a:ext>
            </a:extLst>
          </p:cNvPr>
          <p:cNvSpPr>
            <a:spLocks noGrp="1"/>
          </p:cNvSpPr>
          <p:nvPr>
            <p:ph idx="1"/>
          </p:nvPr>
        </p:nvSpPr>
        <p:spPr>
          <a:xfrm>
            <a:off x="457200" y="457201"/>
            <a:ext cx="8229600" cy="2819400"/>
          </a:xfrm>
        </p:spPr>
        <p:txBody>
          <a:bodyPr>
            <a:normAutofit fontScale="92500" lnSpcReduction="20000"/>
          </a:bodyPr>
          <a:lstStyle/>
          <a:p>
            <a:endParaRPr lang="en-US" dirty="0"/>
          </a:p>
          <a:p>
            <a:r>
              <a:rPr lang="en-US" dirty="0"/>
              <a:t>A backstroke heat is started with one swimmer having curled his toes over the gutter prior to the start. The starter and deck referee did not notice although the stroke &amp; turn judge did. The swimmer had stopped moving and was in a set position at the start, yet clearly gained an advantage. How should this be handled? </a:t>
            </a:r>
          </a:p>
          <a:p>
            <a:pPr marL="109728" indent="0">
              <a:buNone/>
            </a:pPr>
            <a:endParaRPr lang="en-US" dirty="0"/>
          </a:p>
          <a:p>
            <a:pPr marL="109728" indent="0">
              <a:buNone/>
            </a:pPr>
            <a:endParaRPr lang="en-US" dirty="0"/>
          </a:p>
        </p:txBody>
      </p:sp>
      <p:sp>
        <p:nvSpPr>
          <p:cNvPr id="3" name="Content Placeholder 1">
            <a:extLst>
              <a:ext uri="{FF2B5EF4-FFF2-40B4-BE49-F238E27FC236}">
                <a16:creationId xmlns:a16="http://schemas.microsoft.com/office/drawing/2014/main" id="{8D57DF80-2B53-445D-B628-C3A37A31A47E}"/>
              </a:ext>
            </a:extLst>
          </p:cNvPr>
          <p:cNvSpPr txBox="1">
            <a:spLocks/>
          </p:cNvSpPr>
          <p:nvPr/>
        </p:nvSpPr>
        <p:spPr>
          <a:xfrm>
            <a:off x="457200" y="3277342"/>
            <a:ext cx="8229600" cy="2819400"/>
          </a:xfrm>
          <a:prstGeom prst="rect">
            <a:avLst/>
          </a:prstGeom>
        </p:spPr>
        <p:txBody>
          <a:bodyPr vert="horz">
            <a:normAutofit fontScale="925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endParaRPr lang="en-US" dirty="0"/>
          </a:p>
          <a:p>
            <a:r>
              <a:rPr lang="en-US" i="1" dirty="0"/>
              <a:t>Recommended Resolution: </a:t>
            </a:r>
            <a:r>
              <a:rPr lang="en-US" dirty="0"/>
              <a:t>As there was no movement at the start, no false start occurred. Since the toes were already above the water and the toes curled over the gutter at the time of the start, no stroke violation occurred. Since no call/warning was made prior to the start, no call may be made afterwards</a:t>
            </a:r>
          </a:p>
          <a:p>
            <a:pPr marL="109728" indent="0">
              <a:buFont typeface="Wingdings 3"/>
              <a:buNone/>
            </a:pPr>
            <a:endParaRPr lang="en-US" dirty="0"/>
          </a:p>
        </p:txBody>
      </p:sp>
    </p:spTree>
    <p:extLst>
      <p:ext uri="{BB962C8B-B14F-4D97-AF65-F5344CB8AC3E}">
        <p14:creationId xmlns:p14="http://schemas.microsoft.com/office/powerpoint/2010/main" val="3396527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60AA9C-417E-4F80-8CD1-1688EB2E6BBC}"/>
              </a:ext>
            </a:extLst>
          </p:cNvPr>
          <p:cNvSpPr>
            <a:spLocks noGrp="1"/>
          </p:cNvSpPr>
          <p:nvPr>
            <p:ph idx="1"/>
          </p:nvPr>
        </p:nvSpPr>
        <p:spPr>
          <a:xfrm>
            <a:off x="457200" y="381001"/>
            <a:ext cx="8229600" cy="2362200"/>
          </a:xfrm>
        </p:spPr>
        <p:txBody>
          <a:bodyPr>
            <a:normAutofit fontScale="77500" lnSpcReduction="20000"/>
          </a:bodyPr>
          <a:lstStyle/>
          <a:p>
            <a:r>
              <a:rPr lang="en-US" dirty="0"/>
              <a:t>A swimmer in a 200-yard freestyle relay swims 15 yards, loses his goggles and then swims back to the start end. The relay continues without anyone noticing the infraction except the turn judge at the turn end who does not raise his hand as the swimmer was not in his jurisdiction. A couple heats later, the embarrassed coach approaches the referee, explains what happened and asks the referee to disqualify the relay. What should the referee do?</a:t>
            </a:r>
          </a:p>
          <a:p>
            <a:pPr marL="109728" indent="0">
              <a:buNone/>
            </a:pPr>
            <a:endParaRPr lang="en-US" dirty="0"/>
          </a:p>
        </p:txBody>
      </p:sp>
      <p:sp>
        <p:nvSpPr>
          <p:cNvPr id="3" name="Content Placeholder 1">
            <a:extLst>
              <a:ext uri="{FF2B5EF4-FFF2-40B4-BE49-F238E27FC236}">
                <a16:creationId xmlns:a16="http://schemas.microsoft.com/office/drawing/2014/main" id="{7C02E0B9-DB64-4016-84C0-6C7DF8006FE4}"/>
              </a:ext>
            </a:extLst>
          </p:cNvPr>
          <p:cNvSpPr txBox="1">
            <a:spLocks/>
          </p:cNvSpPr>
          <p:nvPr/>
        </p:nvSpPr>
        <p:spPr>
          <a:xfrm>
            <a:off x="457200" y="3276600"/>
            <a:ext cx="8229600" cy="2362200"/>
          </a:xfrm>
          <a:prstGeom prst="rect">
            <a:avLst/>
          </a:prstGeom>
        </p:spPr>
        <p:txBody>
          <a:bodyPr vert="horz">
            <a:normAutofit fontScale="70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dirty="0"/>
              <a:t>Recommended Resolution: The referee cannot disqualify the team because no hand was raised at the time of the infraction. However, the referee or chief judge needs to have a discussion with the turn judges regarding freestyle jurisdiction, making the call when the swimmer does not touch the wall and being generally more observant. The turn judge at the turn end should have raised his hand when the swimmer turned and started swimming back to the start end.</a:t>
            </a:r>
          </a:p>
        </p:txBody>
      </p:sp>
    </p:spTree>
    <p:extLst>
      <p:ext uri="{BB962C8B-B14F-4D97-AF65-F5344CB8AC3E}">
        <p14:creationId xmlns:p14="http://schemas.microsoft.com/office/powerpoint/2010/main" val="3786716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60AA9C-417E-4F80-8CD1-1688EB2E6BBC}"/>
              </a:ext>
            </a:extLst>
          </p:cNvPr>
          <p:cNvSpPr>
            <a:spLocks noGrp="1"/>
          </p:cNvSpPr>
          <p:nvPr>
            <p:ph idx="1"/>
          </p:nvPr>
        </p:nvSpPr>
        <p:spPr>
          <a:xfrm>
            <a:off x="485313" y="417251"/>
            <a:ext cx="8229600" cy="2895599"/>
          </a:xfrm>
        </p:spPr>
        <p:txBody>
          <a:bodyPr>
            <a:normAutofit fontScale="92500" lnSpcReduction="10000"/>
          </a:bodyPr>
          <a:lstStyle/>
          <a:p>
            <a:r>
              <a:rPr lang="en-US" dirty="0"/>
              <a:t>In a 200-yard freestyle event, a swimmer asks the referee if he can swim the backstroke. The referee replies that he can but that the time can only be used as a freestyle time. At the referee’s long whistle the swimmer enters the water to do a backstroke start. The referee signals to the starter that the field is his and the starter starts the race. Was this correct?</a:t>
            </a:r>
          </a:p>
          <a:p>
            <a:pPr marL="109728" indent="0">
              <a:buNone/>
            </a:pPr>
            <a:endParaRPr lang="en-US" dirty="0"/>
          </a:p>
        </p:txBody>
      </p:sp>
      <p:sp>
        <p:nvSpPr>
          <p:cNvPr id="3" name="Content Placeholder 1">
            <a:extLst>
              <a:ext uri="{FF2B5EF4-FFF2-40B4-BE49-F238E27FC236}">
                <a16:creationId xmlns:a16="http://schemas.microsoft.com/office/drawing/2014/main" id="{E8291CD2-78B0-4409-9EC1-AB13C0000D15}"/>
              </a:ext>
            </a:extLst>
          </p:cNvPr>
          <p:cNvSpPr txBox="1">
            <a:spLocks/>
          </p:cNvSpPr>
          <p:nvPr/>
        </p:nvSpPr>
        <p:spPr>
          <a:xfrm>
            <a:off x="485313" y="3508900"/>
            <a:ext cx="8229600" cy="2931849"/>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dirty="0"/>
              <a:t>Recommended Resolution: No. In the freestyle events the forward start must be used. However, as the starter and referee allowed the swimmer to start in the water, the swimmer cannot be disqualified for starting in the water.</a:t>
            </a:r>
          </a:p>
        </p:txBody>
      </p:sp>
    </p:spTree>
    <p:extLst>
      <p:ext uri="{BB962C8B-B14F-4D97-AF65-F5344CB8AC3E}">
        <p14:creationId xmlns:p14="http://schemas.microsoft.com/office/powerpoint/2010/main" val="3704259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60AA9C-417E-4F80-8CD1-1688EB2E6BBC}"/>
              </a:ext>
            </a:extLst>
          </p:cNvPr>
          <p:cNvSpPr>
            <a:spLocks noGrp="1"/>
          </p:cNvSpPr>
          <p:nvPr>
            <p:ph idx="1"/>
          </p:nvPr>
        </p:nvSpPr>
        <p:spPr>
          <a:xfrm>
            <a:off x="457200" y="381001"/>
            <a:ext cx="8229600" cy="3047999"/>
          </a:xfrm>
        </p:spPr>
        <p:txBody>
          <a:bodyPr>
            <a:normAutofit fontScale="92500"/>
          </a:bodyPr>
          <a:lstStyle/>
          <a:p>
            <a:r>
              <a:rPr lang="en-US" dirty="0"/>
              <a:t>In a 9-10 100 yard breaststroke event, a swimmer completes 50 yards, and, thinking that the race is over, stands on the bottom of the pool. At this point, realizing that the race is only halfway over, he pushes off the wall on the breast and completes the required distance in good form. What call, if any, should be made?</a:t>
            </a:r>
          </a:p>
          <a:p>
            <a:pPr marL="109728" indent="0">
              <a:buNone/>
            </a:pPr>
            <a:endParaRPr lang="en-US" dirty="0"/>
          </a:p>
        </p:txBody>
      </p:sp>
      <p:sp>
        <p:nvSpPr>
          <p:cNvPr id="3" name="Content Placeholder 1">
            <a:extLst>
              <a:ext uri="{FF2B5EF4-FFF2-40B4-BE49-F238E27FC236}">
                <a16:creationId xmlns:a16="http://schemas.microsoft.com/office/drawing/2014/main" id="{D8F34E7F-AB0C-41FA-B4DB-24C6C4304A93}"/>
              </a:ext>
            </a:extLst>
          </p:cNvPr>
          <p:cNvSpPr txBox="1">
            <a:spLocks/>
          </p:cNvSpPr>
          <p:nvPr/>
        </p:nvSpPr>
        <p:spPr>
          <a:xfrm>
            <a:off x="457200" y="3429000"/>
            <a:ext cx="8229600" cy="2057400"/>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dirty="0"/>
              <a:t>Recommended Resolution: No call should be made. The rule states, “It is permissible to turn in any manner as long as the body is on the breast when leaving the wall.”</a:t>
            </a:r>
          </a:p>
        </p:txBody>
      </p:sp>
    </p:spTree>
    <p:extLst>
      <p:ext uri="{BB962C8B-B14F-4D97-AF65-F5344CB8AC3E}">
        <p14:creationId xmlns:p14="http://schemas.microsoft.com/office/powerpoint/2010/main" val="87885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60AA9C-417E-4F80-8CD1-1688EB2E6BBC}"/>
              </a:ext>
            </a:extLst>
          </p:cNvPr>
          <p:cNvSpPr>
            <a:spLocks noGrp="1"/>
          </p:cNvSpPr>
          <p:nvPr>
            <p:ph idx="1"/>
          </p:nvPr>
        </p:nvSpPr>
        <p:spPr>
          <a:xfrm>
            <a:off x="457200" y="381001"/>
            <a:ext cx="8229600" cy="2514600"/>
          </a:xfrm>
        </p:spPr>
        <p:txBody>
          <a:bodyPr>
            <a:normAutofit fontScale="92500"/>
          </a:bodyPr>
          <a:lstStyle/>
          <a:p>
            <a:r>
              <a:rPr lang="en-US" dirty="0"/>
              <a:t>A swimmer is 7 years old and sometimes struggles when swimming the butterfly. When he recovers his arms, the entirety of both arms barely breaks the surface of the water, but there is no visible space between his arms and the water. Should the swimmer be disqualified?</a:t>
            </a:r>
          </a:p>
          <a:p>
            <a:pPr marL="109728" indent="0">
              <a:buNone/>
            </a:pPr>
            <a:endParaRPr lang="en-US" dirty="0"/>
          </a:p>
        </p:txBody>
      </p:sp>
      <p:sp>
        <p:nvSpPr>
          <p:cNvPr id="3" name="Content Placeholder 1">
            <a:extLst>
              <a:ext uri="{FF2B5EF4-FFF2-40B4-BE49-F238E27FC236}">
                <a16:creationId xmlns:a16="http://schemas.microsoft.com/office/drawing/2014/main" id="{2F85FBA7-0A9A-4166-8792-EE59C40F9B63}"/>
              </a:ext>
            </a:extLst>
          </p:cNvPr>
          <p:cNvSpPr txBox="1">
            <a:spLocks/>
          </p:cNvSpPr>
          <p:nvPr/>
        </p:nvSpPr>
        <p:spPr>
          <a:xfrm>
            <a:off x="457200" y="3124200"/>
            <a:ext cx="8229600" cy="2514600"/>
          </a:xfrm>
          <a:prstGeom prst="rect">
            <a:avLst/>
          </a:prstGeom>
        </p:spPr>
        <p:txBody>
          <a:bodyPr vert="horz">
            <a:normAutofit fontScale="92500" lnSpcReduction="1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dirty="0"/>
              <a:t>Recommended Resolution: No. The rules define the arm as “that part of the body that extends from the shoulder to the wrist.” The butterfly rule states, “Both arms must be brought forward simultaneously over the water.” There is no requirement that there be a visible space between the water and the recovering arms.</a:t>
            </a:r>
          </a:p>
        </p:txBody>
      </p:sp>
    </p:spTree>
    <p:extLst>
      <p:ext uri="{BB962C8B-B14F-4D97-AF65-F5344CB8AC3E}">
        <p14:creationId xmlns:p14="http://schemas.microsoft.com/office/powerpoint/2010/main" val="1958051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315EBD2-1601-408A-9A33-84C67E7F8F20}"/>
              </a:ext>
            </a:extLst>
          </p:cNvPr>
          <p:cNvSpPr/>
          <p:nvPr/>
        </p:nvSpPr>
        <p:spPr>
          <a:xfrm>
            <a:off x="0" y="533400"/>
            <a:ext cx="9144000" cy="5181600"/>
          </a:xfrm>
          <a:prstGeom prst="rect">
            <a:avLst/>
          </a:prstGeom>
          <a:noFill/>
        </p:spPr>
        <p:txBody>
          <a:bodyPr wrap="square" lIns="91440" tIns="45720" rIns="91440" bIns="45720">
            <a:prstTxWarp prst="textCanUp">
              <a:avLst/>
            </a:prstTxWarp>
            <a:spAutoFit/>
            <a:scene3d>
              <a:camera prst="orthographicFront"/>
              <a:lightRig rig="soft" dir="t">
                <a:rot lat="0" lon="0" rev="15600000"/>
              </a:lightRig>
            </a:scene3d>
            <a:sp3d extrusionH="57150" prstMaterial="softEdge">
              <a:bevelT w="25400" h="38100" prst="softRound"/>
            </a:sp3d>
          </a:bodyPr>
          <a:lstStyle/>
          <a:p>
            <a:pPr algn="ctr"/>
            <a:r>
              <a:rPr lang="en-US" sz="5400" b="1" dirty="0">
                <a:ln/>
                <a:solidFill>
                  <a:schemeClr val="accent4"/>
                </a:solidFill>
                <a:effectLst>
                  <a:glow rad="139700">
                    <a:schemeClr val="accent3">
                      <a:satMod val="175000"/>
                      <a:alpha val="40000"/>
                    </a:schemeClr>
                  </a:glow>
                </a:effectLst>
              </a:rPr>
              <a:t>THANK YOU </a:t>
            </a:r>
          </a:p>
          <a:p>
            <a:pPr algn="ctr"/>
            <a:r>
              <a:rPr lang="en-US" sz="5400" b="1" dirty="0">
                <a:ln/>
                <a:solidFill>
                  <a:schemeClr val="accent4"/>
                </a:solidFill>
                <a:effectLst>
                  <a:glow rad="139700">
                    <a:schemeClr val="accent3">
                      <a:satMod val="175000"/>
                      <a:alpha val="40000"/>
                    </a:schemeClr>
                  </a:glow>
                </a:effectLst>
              </a:rPr>
              <a:t>FOR YOUR TIME</a:t>
            </a:r>
          </a:p>
          <a:p>
            <a:pPr algn="ctr"/>
            <a:r>
              <a:rPr lang="en-US" sz="5400" b="1" dirty="0">
                <a:ln/>
                <a:solidFill>
                  <a:schemeClr val="accent4"/>
                </a:solidFill>
                <a:effectLst>
                  <a:glow rad="139700">
                    <a:schemeClr val="accent3">
                      <a:satMod val="175000"/>
                      <a:alpha val="40000"/>
                    </a:schemeClr>
                  </a:glow>
                </a:effectLst>
              </a:rPr>
              <a:t>See you on Deck</a:t>
            </a:r>
          </a:p>
        </p:txBody>
      </p:sp>
    </p:spTree>
    <p:extLst>
      <p:ext uri="{BB962C8B-B14F-4D97-AF65-F5344CB8AC3E}">
        <p14:creationId xmlns:p14="http://schemas.microsoft.com/office/powerpoint/2010/main" val="3530932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8E3832-58AC-4F4C-96A5-216A5DC6ACAF}"/>
              </a:ext>
            </a:extLst>
          </p:cNvPr>
          <p:cNvSpPr>
            <a:spLocks noGrp="1"/>
          </p:cNvSpPr>
          <p:nvPr>
            <p:ph idx="1"/>
          </p:nvPr>
        </p:nvSpPr>
        <p:spPr/>
        <p:txBody>
          <a:bodyPr/>
          <a:lstStyle/>
          <a:p>
            <a:r>
              <a:rPr lang="en-US" dirty="0"/>
              <a:t>Philosophy of Officiating</a:t>
            </a:r>
          </a:p>
          <a:p>
            <a:pPr lvl="1"/>
            <a:r>
              <a:rPr lang="en-US" sz="2400" dirty="0"/>
              <a:t>Providing safe and fair competition for ALL</a:t>
            </a:r>
          </a:p>
          <a:p>
            <a:pPr lvl="1"/>
            <a:r>
              <a:rPr lang="en-US" sz="2400" dirty="0"/>
              <a:t>Officiating is an exercise in observation and NOT INSPECTION</a:t>
            </a:r>
          </a:p>
          <a:p>
            <a:r>
              <a:rPr lang="en-US" dirty="0"/>
              <a:t>You set the tone for the Deck</a:t>
            </a:r>
          </a:p>
          <a:p>
            <a:r>
              <a:rPr lang="en-US" dirty="0"/>
              <a:t>Work closely with the starter - be sure that each of you knows what the other is expecting – you are a Team</a:t>
            </a:r>
          </a:p>
          <a:p>
            <a:endParaRPr lang="en-US" dirty="0"/>
          </a:p>
        </p:txBody>
      </p:sp>
      <p:sp>
        <p:nvSpPr>
          <p:cNvPr id="3" name="Title 2">
            <a:extLst>
              <a:ext uri="{FF2B5EF4-FFF2-40B4-BE49-F238E27FC236}">
                <a16:creationId xmlns:a16="http://schemas.microsoft.com/office/drawing/2014/main" id="{E5D6A5CA-826C-43F8-BC0E-47CE4C6B392C}"/>
              </a:ext>
            </a:extLst>
          </p:cNvPr>
          <p:cNvSpPr>
            <a:spLocks noGrp="1"/>
          </p:cNvSpPr>
          <p:nvPr>
            <p:ph type="title"/>
          </p:nvPr>
        </p:nvSpPr>
        <p:spPr/>
        <p:txBody>
          <a:bodyPr/>
          <a:lstStyle/>
          <a:p>
            <a:pPr algn="ctr"/>
            <a:r>
              <a:rPr lang="en-US" dirty="0"/>
              <a:t>Deck Referee (Cont.)</a:t>
            </a:r>
          </a:p>
        </p:txBody>
      </p:sp>
    </p:spTree>
    <p:extLst>
      <p:ext uri="{BB962C8B-B14F-4D97-AF65-F5344CB8AC3E}">
        <p14:creationId xmlns:p14="http://schemas.microsoft.com/office/powerpoint/2010/main" val="332360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D3BB1F-B33E-45C6-B98F-585380C9612D}"/>
              </a:ext>
            </a:extLst>
          </p:cNvPr>
          <p:cNvSpPr>
            <a:spLocks noGrp="1"/>
          </p:cNvSpPr>
          <p:nvPr>
            <p:ph idx="1"/>
          </p:nvPr>
        </p:nvSpPr>
        <p:spPr/>
        <p:txBody>
          <a:bodyPr>
            <a:normAutofit/>
          </a:bodyPr>
          <a:lstStyle/>
          <a:p>
            <a:r>
              <a:rPr lang="en-US" sz="2800" dirty="0"/>
              <a:t>Prior to the start of competition</a:t>
            </a:r>
          </a:p>
          <a:p>
            <a:pPr lvl="1"/>
            <a:r>
              <a:rPr lang="en-US" sz="2400" dirty="0"/>
              <a:t>Looking over the course</a:t>
            </a:r>
          </a:p>
          <a:p>
            <a:pPr lvl="2"/>
            <a:r>
              <a:rPr lang="en-US" sz="2000" dirty="0"/>
              <a:t>Adequate area for starter</a:t>
            </a:r>
          </a:p>
          <a:p>
            <a:pPr lvl="2"/>
            <a:r>
              <a:rPr lang="en-US" sz="2000" dirty="0"/>
              <a:t>Adequate areas for deck officials and timers</a:t>
            </a:r>
          </a:p>
          <a:p>
            <a:pPr lvl="1"/>
            <a:r>
              <a:rPr lang="en-US" sz="2400" dirty="0"/>
              <a:t>Equipment</a:t>
            </a:r>
          </a:p>
          <a:p>
            <a:pPr lvl="2"/>
            <a:r>
              <a:rPr lang="en-US" sz="2000" dirty="0"/>
              <a:t>Check blocks, lane ropes, lane markers, backstroke flags</a:t>
            </a:r>
          </a:p>
          <a:p>
            <a:pPr lvl="2"/>
            <a:r>
              <a:rPr lang="en-US" sz="2000" dirty="0"/>
              <a:t>Check recall rope and its operation</a:t>
            </a:r>
          </a:p>
          <a:p>
            <a:pPr lvl="2"/>
            <a:r>
              <a:rPr lang="en-US" sz="2000" dirty="0"/>
              <a:t>Radios and headsets. Does everyone’s work?</a:t>
            </a:r>
          </a:p>
          <a:p>
            <a:pPr lvl="2"/>
            <a:r>
              <a:rPr lang="en-US" sz="2000" dirty="0"/>
              <a:t>Connect to Swimmingly!</a:t>
            </a:r>
          </a:p>
        </p:txBody>
      </p:sp>
      <p:sp>
        <p:nvSpPr>
          <p:cNvPr id="3" name="Title 2">
            <a:extLst>
              <a:ext uri="{FF2B5EF4-FFF2-40B4-BE49-F238E27FC236}">
                <a16:creationId xmlns:a16="http://schemas.microsoft.com/office/drawing/2014/main" id="{FDA8ED4D-CFC7-44A9-9684-ECE8A6EC948C}"/>
              </a:ext>
            </a:extLst>
          </p:cNvPr>
          <p:cNvSpPr>
            <a:spLocks noGrp="1"/>
          </p:cNvSpPr>
          <p:nvPr>
            <p:ph type="title"/>
          </p:nvPr>
        </p:nvSpPr>
        <p:spPr/>
        <p:txBody>
          <a:bodyPr>
            <a:normAutofit/>
          </a:bodyPr>
          <a:lstStyle/>
          <a:p>
            <a:pPr algn="ctr"/>
            <a:r>
              <a:rPr lang="en-US" dirty="0"/>
              <a:t>Pre-Meet Duties</a:t>
            </a:r>
          </a:p>
        </p:txBody>
      </p:sp>
    </p:spTree>
    <p:extLst>
      <p:ext uri="{BB962C8B-B14F-4D97-AF65-F5344CB8AC3E}">
        <p14:creationId xmlns:p14="http://schemas.microsoft.com/office/powerpoint/2010/main" val="4148798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9F9CFE-4D37-415C-AB95-6D19DC8B1D6B}"/>
              </a:ext>
            </a:extLst>
          </p:cNvPr>
          <p:cNvSpPr>
            <a:spLocks noGrp="1"/>
          </p:cNvSpPr>
          <p:nvPr>
            <p:ph idx="1"/>
          </p:nvPr>
        </p:nvSpPr>
        <p:spPr>
          <a:xfrm>
            <a:off x="457200" y="1481328"/>
            <a:ext cx="8305800" cy="4690872"/>
          </a:xfrm>
        </p:spPr>
        <p:txBody>
          <a:bodyPr>
            <a:normAutofit fontScale="92500"/>
          </a:bodyPr>
          <a:lstStyle/>
          <a:p>
            <a:r>
              <a:rPr lang="en-US" sz="2400" dirty="0"/>
              <a:t>Primarily focus on the race </a:t>
            </a:r>
          </a:p>
          <a:p>
            <a:pPr lvl="1"/>
            <a:r>
              <a:rPr lang="en-US" sz="1800" dirty="0"/>
              <a:t>Consider your “body language”</a:t>
            </a:r>
          </a:p>
          <a:p>
            <a:pPr lvl="1"/>
            <a:r>
              <a:rPr lang="en-US" sz="1800" dirty="0"/>
              <a:t>Don’t “hang out” with the starter</a:t>
            </a:r>
          </a:p>
          <a:p>
            <a:pPr lvl="1"/>
            <a:r>
              <a:rPr lang="en-US" sz="1800" dirty="0"/>
              <a:t>By observing the race, you might see the infraction as well as the judge </a:t>
            </a:r>
          </a:p>
          <a:p>
            <a:pPr lvl="1"/>
            <a:r>
              <a:rPr lang="en-US" sz="1800" dirty="0"/>
              <a:t>Create a mental picture of the possible violations based on the event being swum</a:t>
            </a:r>
            <a:endParaRPr lang="en-US" sz="2000" dirty="0"/>
          </a:p>
          <a:p>
            <a:r>
              <a:rPr lang="en-US" sz="2400" dirty="0"/>
              <a:t>Remember, it’s your pool! You also set the meet pace, precedent, and feel for the session - a calm demeanor is infectious</a:t>
            </a:r>
          </a:p>
          <a:p>
            <a:r>
              <a:rPr lang="en-US" sz="2400" dirty="0"/>
              <a:t>Record all infractions on your heat sheet – work with the Scribe to record infractions</a:t>
            </a:r>
          </a:p>
          <a:p>
            <a:r>
              <a:rPr lang="en-US" sz="2200" dirty="0"/>
              <a:t>Check the next heat to see if there are any open lanes/missing swimmers</a:t>
            </a:r>
          </a:p>
          <a:p>
            <a:r>
              <a:rPr lang="en-US" sz="2200" dirty="0"/>
              <a:t>Watching for issues/situations that could cause a problem</a:t>
            </a:r>
          </a:p>
          <a:p>
            <a:endParaRPr lang="en-US" sz="2400" dirty="0"/>
          </a:p>
        </p:txBody>
      </p:sp>
      <p:sp>
        <p:nvSpPr>
          <p:cNvPr id="3" name="Title 2">
            <a:extLst>
              <a:ext uri="{FF2B5EF4-FFF2-40B4-BE49-F238E27FC236}">
                <a16:creationId xmlns:a16="http://schemas.microsoft.com/office/drawing/2014/main" id="{52119F5D-BE7E-4DD4-924C-C4FAC9E22B5E}"/>
              </a:ext>
            </a:extLst>
          </p:cNvPr>
          <p:cNvSpPr>
            <a:spLocks noGrp="1"/>
          </p:cNvSpPr>
          <p:nvPr>
            <p:ph type="title"/>
          </p:nvPr>
        </p:nvSpPr>
        <p:spPr/>
        <p:txBody>
          <a:bodyPr/>
          <a:lstStyle/>
          <a:p>
            <a:pPr algn="ctr"/>
            <a:r>
              <a:rPr lang="en-US" dirty="0"/>
              <a:t>During the Meet</a:t>
            </a:r>
          </a:p>
        </p:txBody>
      </p:sp>
    </p:spTree>
    <p:extLst>
      <p:ext uri="{BB962C8B-B14F-4D97-AF65-F5344CB8AC3E}">
        <p14:creationId xmlns:p14="http://schemas.microsoft.com/office/powerpoint/2010/main" val="987940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9DFF12-C154-4A5D-8034-26BBD0E9DD37}"/>
              </a:ext>
            </a:extLst>
          </p:cNvPr>
          <p:cNvSpPr>
            <a:spLocks noGrp="1"/>
          </p:cNvSpPr>
          <p:nvPr>
            <p:ph idx="1"/>
          </p:nvPr>
        </p:nvSpPr>
        <p:spPr/>
        <p:txBody>
          <a:bodyPr/>
          <a:lstStyle/>
          <a:p>
            <a:r>
              <a:rPr lang="en-US" dirty="0"/>
              <a:t>Coaches</a:t>
            </a:r>
          </a:p>
          <a:p>
            <a:pPr lvl="1"/>
            <a:r>
              <a:rPr lang="en-US" dirty="0"/>
              <a:t>Scratch meeting</a:t>
            </a:r>
          </a:p>
          <a:p>
            <a:pPr lvl="1"/>
            <a:endParaRPr lang="en-US" dirty="0"/>
          </a:p>
          <a:p>
            <a:r>
              <a:rPr lang="en-US" dirty="0"/>
              <a:t>Timers</a:t>
            </a:r>
          </a:p>
          <a:p>
            <a:pPr lvl="1"/>
            <a:r>
              <a:rPr lang="en-US" dirty="0"/>
              <a:t>Meet the timers; coach them on meet operations and their role</a:t>
            </a:r>
          </a:p>
          <a:p>
            <a:pPr lvl="1"/>
            <a:endParaRPr lang="en-US" dirty="0"/>
          </a:p>
          <a:p>
            <a:r>
              <a:rPr lang="en-US" dirty="0"/>
              <a:t>Stroke Judge</a:t>
            </a:r>
          </a:p>
          <a:p>
            <a:pPr lvl="2"/>
            <a:r>
              <a:rPr lang="en-US" dirty="0"/>
              <a:t>Review Hand Out</a:t>
            </a:r>
          </a:p>
          <a:p>
            <a:pPr lvl="2"/>
            <a:r>
              <a:rPr lang="en-US" dirty="0"/>
              <a:t>Stroke Briefing</a:t>
            </a:r>
          </a:p>
          <a:p>
            <a:endParaRPr lang="en-US" dirty="0"/>
          </a:p>
        </p:txBody>
      </p:sp>
      <p:sp>
        <p:nvSpPr>
          <p:cNvPr id="3" name="Title 2">
            <a:extLst>
              <a:ext uri="{FF2B5EF4-FFF2-40B4-BE49-F238E27FC236}">
                <a16:creationId xmlns:a16="http://schemas.microsoft.com/office/drawing/2014/main" id="{C8A75536-8A9B-4D45-ACB3-7EBFED4055CF}"/>
              </a:ext>
            </a:extLst>
          </p:cNvPr>
          <p:cNvSpPr>
            <a:spLocks noGrp="1"/>
          </p:cNvSpPr>
          <p:nvPr>
            <p:ph type="title"/>
          </p:nvPr>
        </p:nvSpPr>
        <p:spPr/>
        <p:txBody>
          <a:bodyPr/>
          <a:lstStyle/>
          <a:p>
            <a:r>
              <a:rPr lang="en-US" dirty="0"/>
              <a:t>Pre Meet Meetings</a:t>
            </a:r>
          </a:p>
        </p:txBody>
      </p:sp>
    </p:spTree>
    <p:extLst>
      <p:ext uri="{BB962C8B-B14F-4D97-AF65-F5344CB8AC3E}">
        <p14:creationId xmlns:p14="http://schemas.microsoft.com/office/powerpoint/2010/main" val="3391582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7E9D26-ED3B-4781-9376-A649E4FBC6BC}"/>
              </a:ext>
            </a:extLst>
          </p:cNvPr>
          <p:cNvSpPr>
            <a:spLocks noGrp="1"/>
          </p:cNvSpPr>
          <p:nvPr>
            <p:ph idx="1"/>
          </p:nvPr>
        </p:nvSpPr>
        <p:spPr>
          <a:xfrm>
            <a:off x="457200" y="1481328"/>
            <a:ext cx="8229600" cy="4843272"/>
          </a:xfrm>
        </p:spPr>
        <p:txBody>
          <a:bodyPr>
            <a:normAutofit/>
          </a:bodyPr>
          <a:lstStyle/>
          <a:p>
            <a:r>
              <a:rPr lang="en-US" dirty="0"/>
              <a:t>Stroke and Turn Officials have been instructed to raise their hands and call infractions in over the radio</a:t>
            </a:r>
          </a:p>
          <a:p>
            <a:pPr lvl="1"/>
            <a:r>
              <a:rPr lang="en-US" dirty="0"/>
              <a:t>You may reject the call by working with the Scribe</a:t>
            </a:r>
          </a:p>
          <a:p>
            <a:pPr lvl="2"/>
            <a:r>
              <a:rPr lang="en-US" dirty="0"/>
              <a:t>Was the judge in the proper position?</a:t>
            </a:r>
          </a:p>
          <a:p>
            <a:pPr lvl="2"/>
            <a:r>
              <a:rPr lang="en-US" dirty="0"/>
              <a:t>Was the Judge confident in the call?</a:t>
            </a:r>
          </a:p>
          <a:p>
            <a:pPr lvl="2"/>
            <a:r>
              <a:rPr lang="en-US" dirty="0"/>
              <a:t>Be sure to ask questions if you don’t have a clear picture of what the judge is calling in</a:t>
            </a:r>
          </a:p>
          <a:p>
            <a:pPr lvl="2"/>
            <a:r>
              <a:rPr lang="en-US" dirty="0"/>
              <a:t>Remember The Benefit of the Doubt ALWAYS goes to the Swimmer</a:t>
            </a:r>
          </a:p>
          <a:p>
            <a:r>
              <a:rPr lang="en-US" dirty="0"/>
              <a:t>Accept or reject the call and document the decision with the Scribe</a:t>
            </a:r>
          </a:p>
        </p:txBody>
      </p:sp>
      <p:sp>
        <p:nvSpPr>
          <p:cNvPr id="3" name="Title 2">
            <a:extLst>
              <a:ext uri="{FF2B5EF4-FFF2-40B4-BE49-F238E27FC236}">
                <a16:creationId xmlns:a16="http://schemas.microsoft.com/office/drawing/2014/main" id="{A3782D1C-E452-43F3-8A98-68A9A8782D0A}"/>
              </a:ext>
            </a:extLst>
          </p:cNvPr>
          <p:cNvSpPr>
            <a:spLocks noGrp="1"/>
          </p:cNvSpPr>
          <p:nvPr>
            <p:ph type="title"/>
          </p:nvPr>
        </p:nvSpPr>
        <p:spPr/>
        <p:txBody>
          <a:bodyPr/>
          <a:lstStyle/>
          <a:p>
            <a:pPr algn="ctr"/>
            <a:r>
              <a:rPr lang="en-US" dirty="0"/>
              <a:t>Disqualifications</a:t>
            </a:r>
          </a:p>
        </p:txBody>
      </p:sp>
    </p:spTree>
    <p:extLst>
      <p:ext uri="{BB962C8B-B14F-4D97-AF65-F5344CB8AC3E}">
        <p14:creationId xmlns:p14="http://schemas.microsoft.com/office/powerpoint/2010/main" val="3745562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0DFCF7-428D-4645-A0F1-8C69412D53E9}"/>
              </a:ext>
            </a:extLst>
          </p:cNvPr>
          <p:cNvSpPr>
            <a:spLocks noGrp="1"/>
          </p:cNvSpPr>
          <p:nvPr>
            <p:ph idx="1"/>
          </p:nvPr>
        </p:nvSpPr>
        <p:spPr/>
        <p:txBody>
          <a:bodyPr>
            <a:normAutofit fontScale="92500" lnSpcReduction="10000"/>
          </a:bodyPr>
          <a:lstStyle/>
          <a:p>
            <a:pPr marL="109728" indent="0" algn="ctr">
              <a:buNone/>
            </a:pPr>
            <a:r>
              <a:rPr lang="en-US" sz="6600" b="1" dirty="0"/>
              <a:t>ENSURE </a:t>
            </a:r>
          </a:p>
          <a:p>
            <a:pPr marL="109728" indent="0" algn="ctr">
              <a:buNone/>
            </a:pPr>
            <a:r>
              <a:rPr lang="en-US" sz="6600" b="1" dirty="0"/>
              <a:t>EVERY SWIMMER</a:t>
            </a:r>
          </a:p>
          <a:p>
            <a:pPr marL="109728" indent="0" algn="ctr">
              <a:buNone/>
            </a:pPr>
            <a:r>
              <a:rPr lang="en-US" sz="6600" b="1" dirty="0"/>
              <a:t>RECEIVES </a:t>
            </a:r>
          </a:p>
          <a:p>
            <a:pPr marL="109728" indent="0" algn="ctr">
              <a:buNone/>
            </a:pPr>
            <a:r>
              <a:rPr lang="en-US" sz="6600" b="1" dirty="0"/>
              <a:t>A FAIR</a:t>
            </a:r>
          </a:p>
          <a:p>
            <a:pPr marL="109728" indent="0" algn="ctr">
              <a:buNone/>
            </a:pPr>
            <a:r>
              <a:rPr lang="en-US" sz="6600" b="1" dirty="0"/>
              <a:t>START</a:t>
            </a:r>
            <a:endParaRPr lang="en-US" sz="6600" dirty="0"/>
          </a:p>
        </p:txBody>
      </p:sp>
      <p:sp>
        <p:nvSpPr>
          <p:cNvPr id="3" name="Title 2">
            <a:extLst>
              <a:ext uri="{FF2B5EF4-FFF2-40B4-BE49-F238E27FC236}">
                <a16:creationId xmlns:a16="http://schemas.microsoft.com/office/drawing/2014/main" id="{CED7409D-9ACB-40F1-A3F1-84EFEB4A7C55}"/>
              </a:ext>
            </a:extLst>
          </p:cNvPr>
          <p:cNvSpPr>
            <a:spLocks noGrp="1"/>
          </p:cNvSpPr>
          <p:nvPr>
            <p:ph type="title"/>
          </p:nvPr>
        </p:nvSpPr>
        <p:spPr/>
        <p:txBody>
          <a:bodyPr/>
          <a:lstStyle/>
          <a:p>
            <a:pPr algn="ctr"/>
            <a:r>
              <a:rPr lang="en-US" dirty="0"/>
              <a:t>Main goal of the Starter</a:t>
            </a:r>
          </a:p>
        </p:txBody>
      </p:sp>
    </p:spTree>
    <p:extLst>
      <p:ext uri="{BB962C8B-B14F-4D97-AF65-F5344CB8AC3E}">
        <p14:creationId xmlns:p14="http://schemas.microsoft.com/office/powerpoint/2010/main" val="3053692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95672"/>
          </a:xfrm>
        </p:spPr>
        <p:txBody>
          <a:bodyPr>
            <a:normAutofit/>
          </a:bodyPr>
          <a:lstStyle/>
          <a:p>
            <a:r>
              <a:rPr lang="en-US" dirty="0"/>
              <a:t>Watch “The Start: Philosophy and Protocol” video from the USA web Site </a:t>
            </a:r>
            <a:r>
              <a:rPr lang="en-US" sz="1800" dirty="0">
                <a:solidFill>
                  <a:srgbClr val="0070C0"/>
                </a:solidFill>
              </a:rPr>
              <a:t>https://www.usaswimming.org/officials/officials-training-videos</a:t>
            </a:r>
            <a:endParaRPr lang="en-US" sz="1800" dirty="0"/>
          </a:p>
          <a:p>
            <a:r>
              <a:rPr lang="en-US" dirty="0"/>
              <a:t>Be flexible and adaptable to any situation that may arise</a:t>
            </a:r>
          </a:p>
          <a:p>
            <a:r>
              <a:rPr lang="en-US" dirty="0"/>
              <a:t>Be patient, apply the rules and let the swimmers swim</a:t>
            </a:r>
          </a:p>
        </p:txBody>
      </p:sp>
      <p:sp>
        <p:nvSpPr>
          <p:cNvPr id="3" name="Title 2"/>
          <p:cNvSpPr>
            <a:spLocks noGrp="1"/>
          </p:cNvSpPr>
          <p:nvPr>
            <p:ph type="title"/>
          </p:nvPr>
        </p:nvSpPr>
        <p:spPr/>
        <p:txBody>
          <a:bodyPr/>
          <a:lstStyle/>
          <a:p>
            <a:pPr algn="ctr"/>
            <a:r>
              <a:rPr lang="en-US" dirty="0"/>
              <a:t>ALL Starters Should:</a:t>
            </a:r>
          </a:p>
        </p:txBody>
      </p:sp>
    </p:spTree>
    <p:extLst>
      <p:ext uri="{BB962C8B-B14F-4D97-AF65-F5344CB8AC3E}">
        <p14:creationId xmlns:p14="http://schemas.microsoft.com/office/powerpoint/2010/main" val="35304916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5673</TotalTime>
  <Words>2046</Words>
  <Application>Microsoft Office PowerPoint</Application>
  <PresentationFormat>On-screen Show (4:3)</PresentationFormat>
  <Paragraphs>142</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Calibri</vt:lpstr>
      <vt:lpstr>Lucida Sans Unicode</vt:lpstr>
      <vt:lpstr>Verdana</vt:lpstr>
      <vt:lpstr>Wingdings 2</vt:lpstr>
      <vt:lpstr>Wingdings 3</vt:lpstr>
      <vt:lpstr>Concourse</vt:lpstr>
      <vt:lpstr>Starter/Referee Training</vt:lpstr>
      <vt:lpstr>The Deck Referee</vt:lpstr>
      <vt:lpstr>Deck Referee (Cont.)</vt:lpstr>
      <vt:lpstr>Pre-Meet Duties</vt:lpstr>
      <vt:lpstr>During the Meet</vt:lpstr>
      <vt:lpstr>Pre Meet Meetings</vt:lpstr>
      <vt:lpstr>Disqualifications</vt:lpstr>
      <vt:lpstr>Main goal of the Starter</vt:lpstr>
      <vt:lpstr>ALL Starters Should:</vt:lpstr>
      <vt:lpstr>Pre-Meet and Pre-Session:</vt:lpstr>
      <vt:lpstr>The Start</vt:lpstr>
      <vt:lpstr>Starter Procedures</vt:lpstr>
      <vt:lpstr>Starter Procedures</vt:lpstr>
      <vt:lpstr>Starter Procedures</vt:lpstr>
      <vt:lpstr>After the Start:</vt:lpstr>
      <vt:lpstr>What is a false start</vt:lpstr>
      <vt:lpstr>False Start Protocol:</vt:lpstr>
      <vt:lpstr>Tips and Tricks</vt:lpstr>
      <vt:lpstr>PowerPoint Presentation</vt:lpstr>
      <vt:lpstr>Starter/Deck Referee Situations</vt:lpstr>
      <vt:lpstr>PowerPoint Presentation</vt:lpstr>
      <vt:lpstr>PowerPoint Presentation</vt:lpstr>
      <vt:lpstr>PowerPoint Presentation</vt:lpstr>
      <vt:lpstr>PowerPoint Presentation</vt:lpstr>
      <vt:lpstr>PowerPoint Presentation</vt:lpstr>
      <vt:lpstr>PowerPoint Presentation</vt:lpstr>
    </vt:vector>
  </TitlesOfParts>
  <Company>Autodesk,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Marty Palma</dc:creator>
  <cp:lastModifiedBy>Kris Reese</cp:lastModifiedBy>
  <cp:revision>66</cp:revision>
  <dcterms:created xsi:type="dcterms:W3CDTF">2013-05-01T05:23:59Z</dcterms:created>
  <dcterms:modified xsi:type="dcterms:W3CDTF">2023-05-14T23:06:01Z</dcterms:modified>
</cp:coreProperties>
</file>