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0" r:id="rId3"/>
    <p:sldId id="272" r:id="rId4"/>
    <p:sldId id="273" r:id="rId5"/>
    <p:sldId id="301" r:id="rId6"/>
    <p:sldId id="274" r:id="rId7"/>
    <p:sldId id="268" r:id="rId8"/>
    <p:sldId id="293" r:id="rId9"/>
    <p:sldId id="294" r:id="rId10"/>
    <p:sldId id="295" r:id="rId11"/>
    <p:sldId id="296" r:id="rId12"/>
    <p:sldId id="297" r:id="rId13"/>
    <p:sldId id="286" r:id="rId14"/>
    <p:sldId id="279" r:id="rId15"/>
    <p:sldId id="298" r:id="rId16"/>
    <p:sldId id="299" r:id="rId17"/>
    <p:sldId id="300" r:id="rId18"/>
    <p:sldId id="287" r:id="rId1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ADD88A9-1E84-4BE3-9072-9C3B64C95C12}">
          <p14:sldIdLst>
            <p14:sldId id="256"/>
            <p14:sldId id="270"/>
            <p14:sldId id="272"/>
            <p14:sldId id="273"/>
            <p14:sldId id="301"/>
            <p14:sldId id="274"/>
            <p14:sldId id="268"/>
            <p14:sldId id="293"/>
            <p14:sldId id="294"/>
            <p14:sldId id="295"/>
            <p14:sldId id="296"/>
            <p14:sldId id="297"/>
            <p14:sldId id="286"/>
            <p14:sldId id="279"/>
            <p14:sldId id="298"/>
            <p14:sldId id="299"/>
            <p14:sldId id="300"/>
            <p14:sldId id="2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140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014" y="0"/>
            <a:ext cx="4029282" cy="351957"/>
          </a:xfrm>
          <a:prstGeom prst="rect">
            <a:avLst/>
          </a:prstGeom>
        </p:spPr>
        <p:txBody>
          <a:bodyPr vert="horz" lIns="91440" tIns="45720" rIns="91440" bIns="45720" rtlCol="0"/>
          <a:lstStyle>
            <a:lvl1pPr algn="r">
              <a:defRPr sz="1200"/>
            </a:lvl1pPr>
          </a:lstStyle>
          <a:p>
            <a:fld id="{88CC2C23-E438-4E86-A56F-26EB6F0DD0E8}" type="datetimeFigureOut">
              <a:rPr lang="en-US" smtClean="0"/>
              <a:t>5/14/2023</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482" y="3373516"/>
            <a:ext cx="7435436" cy="276058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58444"/>
            <a:ext cx="4029282" cy="35195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014" y="6658444"/>
            <a:ext cx="4029282" cy="351957"/>
          </a:xfrm>
          <a:prstGeom prst="rect">
            <a:avLst/>
          </a:prstGeom>
        </p:spPr>
        <p:txBody>
          <a:bodyPr vert="horz" lIns="91440" tIns="45720" rIns="91440" bIns="45720" rtlCol="0" anchor="b"/>
          <a:lstStyle>
            <a:lvl1pPr algn="r">
              <a:defRPr sz="1200"/>
            </a:lvl1pPr>
          </a:lstStyle>
          <a:p>
            <a:fld id="{58FAE336-91F8-4127-9218-19A71F9B890C}" type="slidenum">
              <a:rPr lang="en-US" smtClean="0"/>
              <a:t>‹#›</a:t>
            </a:fld>
            <a:endParaRPr lang="en-US"/>
          </a:p>
        </p:txBody>
      </p:sp>
    </p:spTree>
    <p:extLst>
      <p:ext uri="{BB962C8B-B14F-4D97-AF65-F5344CB8AC3E}">
        <p14:creationId xmlns:p14="http://schemas.microsoft.com/office/powerpoint/2010/main" val="4294874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6C2DF3D-B787-4AA2-8D68-2AA806828182}" type="datetimeFigureOut">
              <a:rPr lang="en-US" smtClean="0"/>
              <a:pPr/>
              <a:t>5/14/2023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331AEC0-E6E7-4084-B2ED-D34D527760A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6C2DF3D-B787-4AA2-8D68-2AA806828182}" type="datetimeFigureOut">
              <a:rPr lang="en-US" smtClean="0"/>
              <a:pPr/>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31AEC0-E6E7-4084-B2ED-D34D527760A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1AEC0-E6E7-4084-B2ED-D34D527760A4}"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6C2DF3D-B787-4AA2-8D68-2AA806828182}" type="datetimeFigureOut">
              <a:rPr lang="en-US" smtClean="0"/>
              <a:pPr/>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31AEC0-E6E7-4084-B2ED-D34D527760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6C2DF3D-B787-4AA2-8D68-2AA806828182}" type="datetimeFigureOut">
              <a:rPr lang="en-US" smtClean="0"/>
              <a:pPr/>
              <a:t>5/14/2023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31AEC0-E6E7-4084-B2ED-D34D527760A4}"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C2DF3D-B787-4AA2-8D68-2AA806828182}" type="datetimeFigureOut">
              <a:rPr lang="en-US" smtClean="0"/>
              <a:pPr/>
              <a:t>5/14/2023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31AEC0-E6E7-4084-B2ED-D34D527760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31AEC0-E6E7-4084-B2ED-D34D527760A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6C2DF3D-B787-4AA2-8D68-2AA806828182}" type="datetimeFigureOut">
              <a:rPr lang="en-US" smtClean="0"/>
              <a:pPr/>
              <a:t>5/14/2023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331AEC0-E6E7-4084-B2ED-D34D527760A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6C2DF3D-B787-4AA2-8D68-2AA806828182}" type="datetimeFigureOut">
              <a:rPr lang="en-US" smtClean="0"/>
              <a:pPr/>
              <a:t>5/14/2023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331AEC0-E6E7-4084-B2ED-D34D527760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jreese@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4090"/>
            <a:ext cx="9144000" cy="991080"/>
          </a:xfrm>
        </p:spPr>
        <p:txBody>
          <a:bodyPr>
            <a:normAutofit fontScale="90000"/>
          </a:bodyPr>
          <a:lstStyle/>
          <a:p>
            <a:pPr algn="ctr"/>
            <a:r>
              <a:rPr lang="en-US" dirty="0"/>
              <a:t>Returning Stroke Judge Training</a:t>
            </a:r>
          </a:p>
        </p:txBody>
      </p:sp>
      <p:sp>
        <p:nvSpPr>
          <p:cNvPr id="3" name="Subtitle 2"/>
          <p:cNvSpPr>
            <a:spLocks noGrp="1"/>
          </p:cNvSpPr>
          <p:nvPr>
            <p:ph type="subTitle" idx="1"/>
          </p:nvPr>
        </p:nvSpPr>
        <p:spPr>
          <a:xfrm>
            <a:off x="76200" y="3124200"/>
            <a:ext cx="9067800" cy="1600200"/>
          </a:xfrm>
        </p:spPr>
        <p:txBody>
          <a:bodyPr>
            <a:normAutofit/>
          </a:bodyPr>
          <a:lstStyle/>
          <a:p>
            <a:pPr algn="ctr"/>
            <a:r>
              <a:rPr lang="en-US" sz="2000" dirty="0"/>
              <a:t>Presenter</a:t>
            </a:r>
          </a:p>
          <a:p>
            <a:pPr algn="ctr"/>
            <a:endParaRPr lang="en-US" sz="2000" dirty="0"/>
          </a:p>
          <a:p>
            <a:pPr algn="ctr"/>
            <a:r>
              <a:rPr lang="en-US" sz="2000" dirty="0"/>
              <a:t>Kris Reese</a:t>
            </a:r>
          </a:p>
          <a:p>
            <a:pPr algn="ctr"/>
            <a:r>
              <a:rPr lang="en-US" sz="2000" dirty="0">
                <a:hlinkClick r:id="rId2"/>
              </a:rPr>
              <a:t>kjreese@yahoo.com</a:t>
            </a:r>
            <a:endParaRPr lang="en-US" sz="2000" dirty="0"/>
          </a:p>
        </p:txBody>
      </p:sp>
      <p:sp>
        <p:nvSpPr>
          <p:cNvPr id="4" name="Title 1">
            <a:extLst>
              <a:ext uri="{FF2B5EF4-FFF2-40B4-BE49-F238E27FC236}">
                <a16:creationId xmlns:a16="http://schemas.microsoft.com/office/drawing/2014/main" id="{AF6FC1CC-B6A6-4922-86B8-789A35873101}"/>
              </a:ext>
            </a:extLst>
          </p:cNvPr>
          <p:cNvSpPr txBox="1">
            <a:spLocks/>
          </p:cNvSpPr>
          <p:nvPr/>
        </p:nvSpPr>
        <p:spPr>
          <a:xfrm>
            <a:off x="0" y="228120"/>
            <a:ext cx="9144000" cy="991080"/>
          </a:xfrm>
          <a:prstGeom prst="rect">
            <a:avLst/>
          </a:prstGeom>
        </p:spPr>
        <p:txBody>
          <a:bodyPr vert="horz" anchor="b">
            <a:noAutofit/>
            <a:scene3d>
              <a:camera prst="orthographicFront"/>
              <a:lightRig rig="soft" dir="t"/>
            </a:scene3d>
            <a:sp3d prstMaterial="softEdge">
              <a:bevelT w="25400" h="25400"/>
            </a:sp3d>
          </a:bodyPr>
          <a:lstStyle>
            <a:lvl1pPr algn="r" rtl="0" eaLnBrk="1" latinLnBrk="0" hangingPunct="1">
              <a:spcBef>
                <a:spcPct val="0"/>
              </a:spcBef>
              <a:buNone/>
              <a:defRPr kumimoji="0" sz="48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en-US" sz="4400" dirty="0">
                <a:solidFill>
                  <a:schemeClr val="accent1"/>
                </a:solidFill>
              </a:rPr>
              <a:t>Rocky Mountain Swim League</a:t>
            </a:r>
          </a:p>
        </p:txBody>
      </p:sp>
    </p:spTree>
    <p:extLst>
      <p:ext uri="{BB962C8B-B14F-4D97-AF65-F5344CB8AC3E}">
        <p14:creationId xmlns:p14="http://schemas.microsoft.com/office/powerpoint/2010/main" val="59706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Butterfly</a:t>
            </a:r>
          </a:p>
        </p:txBody>
      </p:sp>
      <p:pic>
        <p:nvPicPr>
          <p:cNvPr id="4" name="Picture 3">
            <a:extLst>
              <a:ext uri="{FF2B5EF4-FFF2-40B4-BE49-F238E27FC236}">
                <a16:creationId xmlns:a16="http://schemas.microsoft.com/office/drawing/2014/main" id="{52C3EFF5-BBC1-4A22-9494-483916C2E19D}"/>
              </a:ext>
            </a:extLst>
          </p:cNvPr>
          <p:cNvPicPr>
            <a:picLocks noChangeAspect="1"/>
          </p:cNvPicPr>
          <p:nvPr/>
        </p:nvPicPr>
        <p:blipFill>
          <a:blip r:embed="rId2"/>
          <a:stretch>
            <a:fillRect/>
          </a:stretch>
        </p:blipFill>
        <p:spPr>
          <a:xfrm>
            <a:off x="0" y="2076875"/>
            <a:ext cx="9144000" cy="3180925"/>
          </a:xfrm>
          <a:prstGeom prst="rect">
            <a:avLst/>
          </a:prstGeom>
        </p:spPr>
      </p:pic>
    </p:spTree>
    <p:extLst>
      <p:ext uri="{BB962C8B-B14F-4D97-AF65-F5344CB8AC3E}">
        <p14:creationId xmlns:p14="http://schemas.microsoft.com/office/powerpoint/2010/main" val="2702834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Individual Medley</a:t>
            </a:r>
          </a:p>
        </p:txBody>
      </p:sp>
      <p:pic>
        <p:nvPicPr>
          <p:cNvPr id="6" name="Picture 5">
            <a:extLst>
              <a:ext uri="{FF2B5EF4-FFF2-40B4-BE49-F238E27FC236}">
                <a16:creationId xmlns:a16="http://schemas.microsoft.com/office/drawing/2014/main" id="{833F2C2F-C3CD-4B4E-84B2-D56D51D9FADE}"/>
              </a:ext>
            </a:extLst>
          </p:cNvPr>
          <p:cNvPicPr>
            <a:picLocks noChangeAspect="1"/>
          </p:cNvPicPr>
          <p:nvPr/>
        </p:nvPicPr>
        <p:blipFill>
          <a:blip r:embed="rId2"/>
          <a:stretch>
            <a:fillRect/>
          </a:stretch>
        </p:blipFill>
        <p:spPr>
          <a:xfrm>
            <a:off x="0" y="1973542"/>
            <a:ext cx="9144000" cy="3970058"/>
          </a:xfrm>
          <a:prstGeom prst="rect">
            <a:avLst/>
          </a:prstGeom>
        </p:spPr>
      </p:pic>
    </p:spTree>
    <p:extLst>
      <p:ext uri="{BB962C8B-B14F-4D97-AF65-F5344CB8AC3E}">
        <p14:creationId xmlns:p14="http://schemas.microsoft.com/office/powerpoint/2010/main" val="3493422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Relays</a:t>
            </a:r>
          </a:p>
        </p:txBody>
      </p:sp>
      <p:pic>
        <p:nvPicPr>
          <p:cNvPr id="4" name="Picture 3">
            <a:extLst>
              <a:ext uri="{FF2B5EF4-FFF2-40B4-BE49-F238E27FC236}">
                <a16:creationId xmlns:a16="http://schemas.microsoft.com/office/drawing/2014/main" id="{FE46D68F-319D-4BDC-B78B-910A981D9833}"/>
              </a:ext>
            </a:extLst>
          </p:cNvPr>
          <p:cNvPicPr>
            <a:picLocks noChangeAspect="1"/>
          </p:cNvPicPr>
          <p:nvPr/>
        </p:nvPicPr>
        <p:blipFill>
          <a:blip r:embed="rId2"/>
          <a:stretch>
            <a:fillRect/>
          </a:stretch>
        </p:blipFill>
        <p:spPr>
          <a:xfrm>
            <a:off x="0" y="2157081"/>
            <a:ext cx="9144000" cy="3176919"/>
          </a:xfrm>
          <a:prstGeom prst="rect">
            <a:avLst/>
          </a:prstGeom>
        </p:spPr>
      </p:pic>
    </p:spTree>
    <p:extLst>
      <p:ext uri="{BB962C8B-B14F-4D97-AF65-F5344CB8AC3E}">
        <p14:creationId xmlns:p14="http://schemas.microsoft.com/office/powerpoint/2010/main" val="3275940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EB442F9E-4910-4FC9-BE70-0F174C2EB2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381000"/>
            <a:ext cx="8763000" cy="5410200"/>
          </a:xfrm>
        </p:spPr>
      </p:pic>
    </p:spTree>
    <p:extLst>
      <p:ext uri="{BB962C8B-B14F-4D97-AF65-F5344CB8AC3E}">
        <p14:creationId xmlns:p14="http://schemas.microsoft.com/office/powerpoint/2010/main" val="1820702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8781D-BF59-4145-B6AF-DA29612D9FB1}"/>
              </a:ext>
            </a:extLst>
          </p:cNvPr>
          <p:cNvSpPr>
            <a:spLocks noGrp="1"/>
          </p:cNvSpPr>
          <p:nvPr>
            <p:ph idx="1"/>
          </p:nvPr>
        </p:nvSpPr>
        <p:spPr>
          <a:xfrm>
            <a:off x="457200" y="1481329"/>
            <a:ext cx="8610600" cy="2252472"/>
          </a:xfrm>
        </p:spPr>
        <p:txBody>
          <a:bodyPr>
            <a:normAutofit fontScale="85000" lnSpcReduction="10000"/>
          </a:bodyPr>
          <a:lstStyle/>
          <a:p>
            <a:pPr marL="109728" indent="0">
              <a:buNone/>
            </a:pPr>
            <a:endParaRPr lang="en-US" dirty="0"/>
          </a:p>
          <a:p>
            <a:r>
              <a:rPr lang="en-US" dirty="0"/>
              <a:t>In the girls 10 &amp; under 50-yard breaststroke, the swimmer leaves the wall with her shoulders past vertical towards the back.  The S&amp;T judge is talking with another parent, but observes the infraction and records the disqualification. What should occur and why? </a:t>
            </a:r>
          </a:p>
          <a:p>
            <a:pPr marL="109728" indent="0">
              <a:buNone/>
            </a:pPr>
            <a:endParaRPr lang="en-US" dirty="0"/>
          </a:p>
          <a:p>
            <a:endParaRPr lang="en-US" dirty="0"/>
          </a:p>
          <a:p>
            <a:pPr marL="109728" indent="0">
              <a:buNone/>
            </a:pPr>
            <a:endParaRPr lang="en-US" dirty="0"/>
          </a:p>
        </p:txBody>
      </p:sp>
      <p:sp>
        <p:nvSpPr>
          <p:cNvPr id="3" name="Title 2">
            <a:extLst>
              <a:ext uri="{FF2B5EF4-FFF2-40B4-BE49-F238E27FC236}">
                <a16:creationId xmlns:a16="http://schemas.microsoft.com/office/drawing/2014/main" id="{0F4D1CD5-6FD9-4BC8-9876-9EA50449391F}"/>
              </a:ext>
            </a:extLst>
          </p:cNvPr>
          <p:cNvSpPr>
            <a:spLocks noGrp="1"/>
          </p:cNvSpPr>
          <p:nvPr>
            <p:ph type="title"/>
          </p:nvPr>
        </p:nvSpPr>
        <p:spPr/>
        <p:txBody>
          <a:bodyPr/>
          <a:lstStyle/>
          <a:p>
            <a:r>
              <a:rPr lang="en-US" dirty="0"/>
              <a:t>Stroke &amp; Turn Judge Situations</a:t>
            </a:r>
          </a:p>
        </p:txBody>
      </p:sp>
      <p:sp>
        <p:nvSpPr>
          <p:cNvPr id="4" name="Content Placeholder 1">
            <a:extLst>
              <a:ext uri="{FF2B5EF4-FFF2-40B4-BE49-F238E27FC236}">
                <a16:creationId xmlns:a16="http://schemas.microsoft.com/office/drawing/2014/main" id="{9069CD8C-6679-4EF8-BCF8-91B7243CEC84}"/>
              </a:ext>
            </a:extLst>
          </p:cNvPr>
          <p:cNvSpPr txBox="1">
            <a:spLocks/>
          </p:cNvSpPr>
          <p:nvPr/>
        </p:nvSpPr>
        <p:spPr>
          <a:xfrm>
            <a:off x="457200" y="3657600"/>
            <a:ext cx="8229600" cy="2349691"/>
          </a:xfrm>
          <a:prstGeom prst="rect">
            <a:avLst/>
          </a:prstGeom>
        </p:spPr>
        <p:txBody>
          <a:bodyPr vert="horz">
            <a:normAutofit fontScale="92500" lnSpcReduction="1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endParaRPr lang="en-US" dirty="0"/>
          </a:p>
          <a:p>
            <a:r>
              <a:rPr lang="en-US" i="1" dirty="0"/>
              <a:t>Recommended Resolution: </a:t>
            </a:r>
            <a:r>
              <a:rPr lang="en-US" dirty="0"/>
              <a:t>The call should not stand.  Stroke and Turn Judges owe it to every swimmer to be attentive to every swim – if a judge is talking to a parent during one heat, but not the other, that’s not fair to all swimmers.</a:t>
            </a:r>
          </a:p>
          <a:p>
            <a:pPr marL="109728" indent="0">
              <a:buFont typeface="Wingdings 3"/>
              <a:buNone/>
            </a:pPr>
            <a:endParaRPr lang="en-US" dirty="0"/>
          </a:p>
        </p:txBody>
      </p:sp>
    </p:spTree>
    <p:extLst>
      <p:ext uri="{BB962C8B-B14F-4D97-AF65-F5344CB8AC3E}">
        <p14:creationId xmlns:p14="http://schemas.microsoft.com/office/powerpoint/2010/main" val="383137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8781D-BF59-4145-B6AF-DA29612D9FB1}"/>
              </a:ext>
            </a:extLst>
          </p:cNvPr>
          <p:cNvSpPr>
            <a:spLocks noGrp="1"/>
          </p:cNvSpPr>
          <p:nvPr>
            <p:ph idx="1"/>
          </p:nvPr>
        </p:nvSpPr>
        <p:spPr>
          <a:xfrm>
            <a:off x="457200" y="1481329"/>
            <a:ext cx="8610600" cy="2252472"/>
          </a:xfrm>
        </p:spPr>
        <p:txBody>
          <a:bodyPr>
            <a:normAutofit/>
          </a:bodyPr>
          <a:lstStyle/>
          <a:p>
            <a:pPr marL="109728" indent="0">
              <a:buNone/>
            </a:pPr>
            <a:endParaRPr lang="en-US" dirty="0"/>
          </a:p>
          <a:p>
            <a:r>
              <a:rPr lang="en-US" dirty="0"/>
              <a:t>A Stroke and Turn Judge positions themselves at the side of the pool instead of at the end of the pool.  What should occur and why? </a:t>
            </a:r>
          </a:p>
          <a:p>
            <a:pPr marL="109728" indent="0">
              <a:buNone/>
            </a:pPr>
            <a:endParaRPr lang="en-US" dirty="0"/>
          </a:p>
          <a:p>
            <a:endParaRPr lang="en-US" dirty="0"/>
          </a:p>
          <a:p>
            <a:pPr marL="109728" indent="0">
              <a:buNone/>
            </a:pPr>
            <a:endParaRPr lang="en-US" dirty="0"/>
          </a:p>
        </p:txBody>
      </p:sp>
      <p:sp>
        <p:nvSpPr>
          <p:cNvPr id="3" name="Title 2">
            <a:extLst>
              <a:ext uri="{FF2B5EF4-FFF2-40B4-BE49-F238E27FC236}">
                <a16:creationId xmlns:a16="http://schemas.microsoft.com/office/drawing/2014/main" id="{0F4D1CD5-6FD9-4BC8-9876-9EA50449391F}"/>
              </a:ext>
            </a:extLst>
          </p:cNvPr>
          <p:cNvSpPr>
            <a:spLocks noGrp="1"/>
          </p:cNvSpPr>
          <p:nvPr>
            <p:ph type="title"/>
          </p:nvPr>
        </p:nvSpPr>
        <p:spPr/>
        <p:txBody>
          <a:bodyPr/>
          <a:lstStyle/>
          <a:p>
            <a:r>
              <a:rPr lang="en-US" dirty="0"/>
              <a:t>Stroke &amp; Turn Judge Situations</a:t>
            </a:r>
          </a:p>
        </p:txBody>
      </p:sp>
      <p:sp>
        <p:nvSpPr>
          <p:cNvPr id="4" name="Content Placeholder 1">
            <a:extLst>
              <a:ext uri="{FF2B5EF4-FFF2-40B4-BE49-F238E27FC236}">
                <a16:creationId xmlns:a16="http://schemas.microsoft.com/office/drawing/2014/main" id="{9069CD8C-6679-4EF8-BCF8-91B7243CEC84}"/>
              </a:ext>
            </a:extLst>
          </p:cNvPr>
          <p:cNvSpPr txBox="1">
            <a:spLocks/>
          </p:cNvSpPr>
          <p:nvPr/>
        </p:nvSpPr>
        <p:spPr>
          <a:xfrm>
            <a:off x="457200" y="3657600"/>
            <a:ext cx="8229600" cy="2349691"/>
          </a:xfrm>
          <a:prstGeom prst="rect">
            <a:avLst/>
          </a:prstGeom>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endParaRPr lang="en-US" dirty="0"/>
          </a:p>
          <a:p>
            <a:r>
              <a:rPr lang="en-US" i="1" dirty="0"/>
              <a:t>Recommended Resolution: </a:t>
            </a:r>
            <a:r>
              <a:rPr lang="en-US" dirty="0"/>
              <a:t>The Starter/Referee should advise the Stroke &amp; Turn Judge to position themselves at the end of the pool, centered as best as possible between the lanes of their jurisdiction.  Any calls made by an out of position Stroke &amp; Turn Judge are subject to being overturned.</a:t>
            </a:r>
          </a:p>
          <a:p>
            <a:pPr marL="109728" indent="0">
              <a:buFont typeface="Wingdings 3"/>
              <a:buNone/>
            </a:pPr>
            <a:endParaRPr lang="en-US" dirty="0"/>
          </a:p>
        </p:txBody>
      </p:sp>
    </p:spTree>
    <p:extLst>
      <p:ext uri="{BB962C8B-B14F-4D97-AF65-F5344CB8AC3E}">
        <p14:creationId xmlns:p14="http://schemas.microsoft.com/office/powerpoint/2010/main" val="204790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8781D-BF59-4145-B6AF-DA29612D9FB1}"/>
              </a:ext>
            </a:extLst>
          </p:cNvPr>
          <p:cNvSpPr>
            <a:spLocks noGrp="1"/>
          </p:cNvSpPr>
          <p:nvPr>
            <p:ph idx="1"/>
          </p:nvPr>
        </p:nvSpPr>
        <p:spPr>
          <a:xfrm>
            <a:off x="457200" y="1481329"/>
            <a:ext cx="8610600" cy="2252472"/>
          </a:xfrm>
        </p:spPr>
        <p:txBody>
          <a:bodyPr>
            <a:normAutofit/>
          </a:bodyPr>
          <a:lstStyle/>
          <a:p>
            <a:pPr marL="109728" indent="0">
              <a:buNone/>
            </a:pPr>
            <a:endParaRPr lang="en-US" dirty="0"/>
          </a:p>
          <a:p>
            <a:r>
              <a:rPr lang="en-US" dirty="0"/>
              <a:t>The Starter/Referee has jurisdiction over the entire pool.  He/she notices an infraction in the pool and records it, without notifying anyone.  What should occur and why? </a:t>
            </a:r>
          </a:p>
          <a:p>
            <a:pPr marL="109728" indent="0">
              <a:buNone/>
            </a:pPr>
            <a:endParaRPr lang="en-US" dirty="0"/>
          </a:p>
          <a:p>
            <a:endParaRPr lang="en-US" dirty="0"/>
          </a:p>
          <a:p>
            <a:pPr marL="109728" indent="0">
              <a:buNone/>
            </a:pPr>
            <a:endParaRPr lang="en-US" dirty="0"/>
          </a:p>
        </p:txBody>
      </p:sp>
      <p:sp>
        <p:nvSpPr>
          <p:cNvPr id="3" name="Title 2">
            <a:extLst>
              <a:ext uri="{FF2B5EF4-FFF2-40B4-BE49-F238E27FC236}">
                <a16:creationId xmlns:a16="http://schemas.microsoft.com/office/drawing/2014/main" id="{0F4D1CD5-6FD9-4BC8-9876-9EA50449391F}"/>
              </a:ext>
            </a:extLst>
          </p:cNvPr>
          <p:cNvSpPr>
            <a:spLocks noGrp="1"/>
          </p:cNvSpPr>
          <p:nvPr>
            <p:ph type="title"/>
          </p:nvPr>
        </p:nvSpPr>
        <p:spPr/>
        <p:txBody>
          <a:bodyPr/>
          <a:lstStyle/>
          <a:p>
            <a:r>
              <a:rPr lang="en-US" dirty="0"/>
              <a:t>Stroke &amp; Turn Judge Situations</a:t>
            </a:r>
          </a:p>
        </p:txBody>
      </p:sp>
      <p:sp>
        <p:nvSpPr>
          <p:cNvPr id="4" name="Content Placeholder 1">
            <a:extLst>
              <a:ext uri="{FF2B5EF4-FFF2-40B4-BE49-F238E27FC236}">
                <a16:creationId xmlns:a16="http://schemas.microsoft.com/office/drawing/2014/main" id="{9069CD8C-6679-4EF8-BCF8-91B7243CEC84}"/>
              </a:ext>
            </a:extLst>
          </p:cNvPr>
          <p:cNvSpPr txBox="1">
            <a:spLocks/>
          </p:cNvSpPr>
          <p:nvPr/>
        </p:nvSpPr>
        <p:spPr>
          <a:xfrm>
            <a:off x="457200" y="3657600"/>
            <a:ext cx="8229600" cy="2349691"/>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endParaRPr lang="en-US" dirty="0"/>
          </a:p>
          <a:p>
            <a:r>
              <a:rPr lang="en-US" i="1" dirty="0"/>
              <a:t>Recommended Resolution: </a:t>
            </a:r>
            <a:r>
              <a:rPr lang="en-US" dirty="0"/>
              <a:t>The call should not stand.  Even Starter/Referees need to raise their hands to notify the pool of an infraction!</a:t>
            </a:r>
          </a:p>
          <a:p>
            <a:pPr marL="109728" indent="0">
              <a:buFont typeface="Wingdings 3"/>
              <a:buNone/>
            </a:pPr>
            <a:endParaRPr lang="en-US" dirty="0"/>
          </a:p>
        </p:txBody>
      </p:sp>
    </p:spTree>
    <p:extLst>
      <p:ext uri="{BB962C8B-B14F-4D97-AF65-F5344CB8AC3E}">
        <p14:creationId xmlns:p14="http://schemas.microsoft.com/office/powerpoint/2010/main" val="124315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448781D-BF59-4145-B6AF-DA29612D9FB1}"/>
              </a:ext>
            </a:extLst>
          </p:cNvPr>
          <p:cNvSpPr>
            <a:spLocks noGrp="1"/>
          </p:cNvSpPr>
          <p:nvPr>
            <p:ph idx="1"/>
          </p:nvPr>
        </p:nvSpPr>
        <p:spPr>
          <a:xfrm>
            <a:off x="457200" y="1481329"/>
            <a:ext cx="8610600" cy="2252472"/>
          </a:xfrm>
        </p:spPr>
        <p:txBody>
          <a:bodyPr>
            <a:normAutofit/>
          </a:bodyPr>
          <a:lstStyle/>
          <a:p>
            <a:pPr marL="109728" indent="0">
              <a:buNone/>
            </a:pPr>
            <a:endParaRPr lang="en-US" dirty="0"/>
          </a:p>
          <a:p>
            <a:r>
              <a:rPr lang="en-US" dirty="0"/>
              <a:t>A parent or coach doesn’t like one of your calls, and starts to vocally express their displeasure with you.  What should occur and why? </a:t>
            </a:r>
          </a:p>
          <a:p>
            <a:pPr marL="109728" indent="0">
              <a:buNone/>
            </a:pPr>
            <a:endParaRPr lang="en-US" dirty="0"/>
          </a:p>
          <a:p>
            <a:endParaRPr lang="en-US" dirty="0"/>
          </a:p>
          <a:p>
            <a:pPr marL="109728" indent="0">
              <a:buNone/>
            </a:pPr>
            <a:endParaRPr lang="en-US" dirty="0"/>
          </a:p>
        </p:txBody>
      </p:sp>
      <p:sp>
        <p:nvSpPr>
          <p:cNvPr id="3" name="Title 2">
            <a:extLst>
              <a:ext uri="{FF2B5EF4-FFF2-40B4-BE49-F238E27FC236}">
                <a16:creationId xmlns:a16="http://schemas.microsoft.com/office/drawing/2014/main" id="{0F4D1CD5-6FD9-4BC8-9876-9EA50449391F}"/>
              </a:ext>
            </a:extLst>
          </p:cNvPr>
          <p:cNvSpPr>
            <a:spLocks noGrp="1"/>
          </p:cNvSpPr>
          <p:nvPr>
            <p:ph type="title"/>
          </p:nvPr>
        </p:nvSpPr>
        <p:spPr/>
        <p:txBody>
          <a:bodyPr/>
          <a:lstStyle/>
          <a:p>
            <a:r>
              <a:rPr lang="en-US" dirty="0"/>
              <a:t>Stroke &amp; Turn Judge Situations</a:t>
            </a:r>
          </a:p>
        </p:txBody>
      </p:sp>
      <p:sp>
        <p:nvSpPr>
          <p:cNvPr id="4" name="Content Placeholder 1">
            <a:extLst>
              <a:ext uri="{FF2B5EF4-FFF2-40B4-BE49-F238E27FC236}">
                <a16:creationId xmlns:a16="http://schemas.microsoft.com/office/drawing/2014/main" id="{9069CD8C-6679-4EF8-BCF8-91B7243CEC84}"/>
              </a:ext>
            </a:extLst>
          </p:cNvPr>
          <p:cNvSpPr txBox="1">
            <a:spLocks/>
          </p:cNvSpPr>
          <p:nvPr/>
        </p:nvSpPr>
        <p:spPr>
          <a:xfrm>
            <a:off x="457200" y="3657600"/>
            <a:ext cx="8229600" cy="2349691"/>
          </a:xfrm>
          <a:prstGeom prst="rect">
            <a:avLst/>
          </a:prstGeom>
        </p:spPr>
        <p:txBody>
          <a:bodyPr vert="horz">
            <a:normAutofit fontScale="9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Font typeface="Wingdings 3"/>
              <a:buNone/>
            </a:pPr>
            <a:endParaRPr lang="en-US" dirty="0"/>
          </a:p>
          <a:p>
            <a:r>
              <a:rPr lang="en-US" i="1" dirty="0"/>
              <a:t>Recommended Resolution: </a:t>
            </a:r>
            <a:r>
              <a:rPr lang="en-US" dirty="0"/>
              <a:t>The Starter/Referee should notice this situation and advise a team parent.  Stroke &amp; Turn Judges are volunteers, as are all others on deck, and do not deserve any abuse.  Also – if that parent doesn’t like your call, they should have volunteered!</a:t>
            </a:r>
          </a:p>
          <a:p>
            <a:pPr marL="109728" indent="0">
              <a:buFont typeface="Wingdings 3"/>
              <a:buNone/>
            </a:pPr>
            <a:endParaRPr lang="en-US" dirty="0"/>
          </a:p>
        </p:txBody>
      </p:sp>
    </p:spTree>
    <p:extLst>
      <p:ext uri="{BB962C8B-B14F-4D97-AF65-F5344CB8AC3E}">
        <p14:creationId xmlns:p14="http://schemas.microsoft.com/office/powerpoint/2010/main" val="72064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315EBD2-1601-408A-9A33-84C67E7F8F20}"/>
              </a:ext>
            </a:extLst>
          </p:cNvPr>
          <p:cNvSpPr/>
          <p:nvPr/>
        </p:nvSpPr>
        <p:spPr>
          <a:xfrm>
            <a:off x="0" y="533400"/>
            <a:ext cx="9144000" cy="5181600"/>
          </a:xfrm>
          <a:prstGeom prst="rect">
            <a:avLst/>
          </a:prstGeom>
          <a:noFill/>
        </p:spPr>
        <p:txBody>
          <a:bodyPr wrap="square" lIns="91440" tIns="45720" rIns="91440" bIns="45720">
            <a:prstTxWarp prst="textCanUp">
              <a:avLst/>
            </a:prstTxWarp>
            <a:spAutoFit/>
            <a:scene3d>
              <a:camera prst="orthographicFront"/>
              <a:lightRig rig="soft" dir="t">
                <a:rot lat="0" lon="0" rev="15600000"/>
              </a:lightRig>
            </a:scene3d>
            <a:sp3d extrusionH="57150" prstMaterial="softEdge">
              <a:bevelT w="25400" h="38100" prst="softRound"/>
            </a:sp3d>
          </a:bodyPr>
          <a:lstStyle/>
          <a:p>
            <a:pPr algn="ctr"/>
            <a:r>
              <a:rPr lang="en-US" sz="5400" b="1" dirty="0">
                <a:ln/>
                <a:solidFill>
                  <a:schemeClr val="accent4"/>
                </a:solidFill>
                <a:effectLst>
                  <a:glow rad="139700">
                    <a:schemeClr val="accent3">
                      <a:satMod val="175000"/>
                      <a:alpha val="40000"/>
                    </a:schemeClr>
                  </a:glow>
                </a:effectLst>
              </a:rPr>
              <a:t>THANK YOU </a:t>
            </a:r>
          </a:p>
          <a:p>
            <a:pPr algn="ctr"/>
            <a:r>
              <a:rPr lang="en-US" sz="5400" b="1" dirty="0">
                <a:ln/>
                <a:solidFill>
                  <a:schemeClr val="accent4"/>
                </a:solidFill>
                <a:effectLst>
                  <a:glow rad="139700">
                    <a:schemeClr val="accent3">
                      <a:satMod val="175000"/>
                      <a:alpha val="40000"/>
                    </a:schemeClr>
                  </a:glow>
                </a:effectLst>
              </a:rPr>
              <a:t>FOR YOUR TIME</a:t>
            </a:r>
          </a:p>
          <a:p>
            <a:pPr algn="ctr"/>
            <a:r>
              <a:rPr lang="en-US" sz="5400" b="1" dirty="0">
                <a:ln/>
                <a:solidFill>
                  <a:schemeClr val="accent4"/>
                </a:solidFill>
                <a:effectLst>
                  <a:glow rad="139700">
                    <a:schemeClr val="accent3">
                      <a:satMod val="175000"/>
                      <a:alpha val="40000"/>
                    </a:schemeClr>
                  </a:glow>
                </a:effectLst>
              </a:rPr>
              <a:t>See you on Deck</a:t>
            </a:r>
          </a:p>
        </p:txBody>
      </p:sp>
    </p:spTree>
    <p:extLst>
      <p:ext uri="{BB962C8B-B14F-4D97-AF65-F5344CB8AC3E}">
        <p14:creationId xmlns:p14="http://schemas.microsoft.com/office/powerpoint/2010/main" val="3530932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F584A6-9250-4F49-8268-3312D203BC54}"/>
              </a:ext>
            </a:extLst>
          </p:cNvPr>
          <p:cNvSpPr>
            <a:spLocks noGrp="1"/>
          </p:cNvSpPr>
          <p:nvPr>
            <p:ph idx="1"/>
          </p:nvPr>
        </p:nvSpPr>
        <p:spPr>
          <a:xfrm>
            <a:off x="457200" y="1481328"/>
            <a:ext cx="8686800" cy="4525963"/>
          </a:xfrm>
        </p:spPr>
        <p:txBody>
          <a:bodyPr>
            <a:normAutofit/>
          </a:bodyPr>
          <a:lstStyle/>
          <a:p>
            <a:r>
              <a:rPr lang="en-US" sz="2400" dirty="0"/>
              <a:t>Knows the rules</a:t>
            </a:r>
          </a:p>
          <a:p>
            <a:r>
              <a:rPr lang="en-US" sz="2400" dirty="0"/>
              <a:t>Attends the officials briefing</a:t>
            </a:r>
          </a:p>
          <a:p>
            <a:r>
              <a:rPr lang="en-US" sz="2400" dirty="0"/>
              <a:t>Keeps a mental checklist:</a:t>
            </a:r>
          </a:p>
          <a:p>
            <a:pPr lvl="1"/>
            <a:r>
              <a:rPr lang="en-US" sz="2000" dirty="0"/>
              <a:t>Be attentive during the stroke briefing</a:t>
            </a:r>
          </a:p>
          <a:p>
            <a:pPr lvl="1"/>
            <a:r>
              <a:rPr lang="en-US" sz="2000" dirty="0"/>
              <a:t>Visualize the stroke before the event</a:t>
            </a:r>
          </a:p>
          <a:p>
            <a:pPr lvl="1"/>
            <a:r>
              <a:rPr lang="en-US" sz="2000" dirty="0"/>
              <a:t>Consider the rules that apply to the event before the event</a:t>
            </a:r>
          </a:p>
          <a:p>
            <a:pPr lvl="1"/>
            <a:r>
              <a:rPr lang="en-US" sz="2000" dirty="0"/>
              <a:t>Focus on your jurisdiction – no more, no less</a:t>
            </a:r>
          </a:p>
          <a:p>
            <a:pPr lvl="1"/>
            <a:r>
              <a:rPr lang="en-US" sz="2000" dirty="0"/>
              <a:t>Be in the middle of the lanes to which you are assigned</a:t>
            </a:r>
          </a:p>
          <a:p>
            <a:pPr lvl="1"/>
            <a:r>
              <a:rPr lang="en-US" sz="2000" dirty="0"/>
              <a:t>Consider your body language – you are “on camera”</a:t>
            </a:r>
          </a:p>
          <a:p>
            <a:pPr lvl="1"/>
            <a:r>
              <a:rPr lang="en-US" sz="2000" dirty="0"/>
              <a:t>Enjoy your work – maintain a sense of humor!</a:t>
            </a:r>
          </a:p>
          <a:p>
            <a:pPr lvl="1"/>
            <a:r>
              <a:rPr lang="en-US" sz="2000" dirty="0"/>
              <a:t>Remembers that the benefit of the doubt goes to the swimmer!</a:t>
            </a:r>
          </a:p>
        </p:txBody>
      </p:sp>
      <p:sp>
        <p:nvSpPr>
          <p:cNvPr id="3" name="Title 2">
            <a:extLst>
              <a:ext uri="{FF2B5EF4-FFF2-40B4-BE49-F238E27FC236}">
                <a16:creationId xmlns:a16="http://schemas.microsoft.com/office/drawing/2014/main" id="{C18A5F86-808A-4FF7-AFA9-F704056FB5F7}"/>
              </a:ext>
            </a:extLst>
          </p:cNvPr>
          <p:cNvSpPr>
            <a:spLocks noGrp="1"/>
          </p:cNvSpPr>
          <p:nvPr>
            <p:ph type="title"/>
          </p:nvPr>
        </p:nvSpPr>
        <p:spPr/>
        <p:txBody>
          <a:bodyPr/>
          <a:lstStyle/>
          <a:p>
            <a:pPr algn="ctr"/>
            <a:r>
              <a:rPr lang="en-US" dirty="0"/>
              <a:t>The Stroke &amp; Turn Judge</a:t>
            </a:r>
          </a:p>
        </p:txBody>
      </p:sp>
    </p:spTree>
    <p:extLst>
      <p:ext uri="{BB962C8B-B14F-4D97-AF65-F5344CB8AC3E}">
        <p14:creationId xmlns:p14="http://schemas.microsoft.com/office/powerpoint/2010/main" val="2991581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D3BB1F-B33E-45C6-B98F-585380C9612D}"/>
              </a:ext>
            </a:extLst>
          </p:cNvPr>
          <p:cNvSpPr>
            <a:spLocks noGrp="1"/>
          </p:cNvSpPr>
          <p:nvPr>
            <p:ph idx="1"/>
          </p:nvPr>
        </p:nvSpPr>
        <p:spPr/>
        <p:txBody>
          <a:bodyPr>
            <a:normAutofit/>
          </a:bodyPr>
          <a:lstStyle/>
          <a:p>
            <a:r>
              <a:rPr lang="en-US" sz="2800" dirty="0"/>
              <a:t>Prior to the start of competition</a:t>
            </a:r>
          </a:p>
          <a:p>
            <a:pPr lvl="1"/>
            <a:r>
              <a:rPr lang="en-US" sz="2400" dirty="0"/>
              <a:t>Be on time and in the right place for the stroke briefing; be attentive during the briefing</a:t>
            </a:r>
          </a:p>
          <a:p>
            <a:pPr lvl="1"/>
            <a:r>
              <a:rPr lang="en-US" sz="2400" dirty="0"/>
              <a:t>Have a positive attitude!</a:t>
            </a:r>
          </a:p>
          <a:p>
            <a:pPr lvl="1"/>
            <a:r>
              <a:rPr lang="en-US" sz="2400" dirty="0"/>
              <a:t>Wear the identifying shirt/vest as required</a:t>
            </a:r>
          </a:p>
          <a:p>
            <a:pPr lvl="1"/>
            <a:r>
              <a:rPr lang="en-US" sz="2400" dirty="0"/>
              <a:t>Be ready and in position as requested by the Starter/Referee</a:t>
            </a:r>
          </a:p>
          <a:p>
            <a:pPr lvl="1"/>
            <a:r>
              <a:rPr lang="en-US" sz="2400" dirty="0"/>
              <a:t>Test and wear a radio prior to arriving in position</a:t>
            </a:r>
          </a:p>
        </p:txBody>
      </p:sp>
      <p:sp>
        <p:nvSpPr>
          <p:cNvPr id="3" name="Title 2">
            <a:extLst>
              <a:ext uri="{FF2B5EF4-FFF2-40B4-BE49-F238E27FC236}">
                <a16:creationId xmlns:a16="http://schemas.microsoft.com/office/drawing/2014/main" id="{FDA8ED4D-CFC7-44A9-9684-ECE8A6EC948C}"/>
              </a:ext>
            </a:extLst>
          </p:cNvPr>
          <p:cNvSpPr>
            <a:spLocks noGrp="1"/>
          </p:cNvSpPr>
          <p:nvPr>
            <p:ph type="title"/>
          </p:nvPr>
        </p:nvSpPr>
        <p:spPr/>
        <p:txBody>
          <a:bodyPr>
            <a:normAutofit/>
          </a:bodyPr>
          <a:lstStyle/>
          <a:p>
            <a:pPr algn="ctr"/>
            <a:r>
              <a:rPr lang="en-US" dirty="0"/>
              <a:t>Pre-Meet Duties</a:t>
            </a:r>
          </a:p>
        </p:txBody>
      </p:sp>
    </p:spTree>
    <p:extLst>
      <p:ext uri="{BB962C8B-B14F-4D97-AF65-F5344CB8AC3E}">
        <p14:creationId xmlns:p14="http://schemas.microsoft.com/office/powerpoint/2010/main" val="4148798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9F9CFE-4D37-415C-AB95-6D19DC8B1D6B}"/>
              </a:ext>
            </a:extLst>
          </p:cNvPr>
          <p:cNvSpPr>
            <a:spLocks noGrp="1"/>
          </p:cNvSpPr>
          <p:nvPr>
            <p:ph idx="1"/>
          </p:nvPr>
        </p:nvSpPr>
        <p:spPr>
          <a:xfrm>
            <a:off x="457200" y="1481328"/>
            <a:ext cx="8229600" cy="5102034"/>
          </a:xfrm>
        </p:spPr>
        <p:txBody>
          <a:bodyPr>
            <a:normAutofit lnSpcReduction="10000"/>
          </a:bodyPr>
          <a:lstStyle/>
          <a:p>
            <a:r>
              <a:rPr lang="en-US" sz="2400" dirty="0"/>
              <a:t>Before each event</a:t>
            </a:r>
          </a:p>
          <a:p>
            <a:pPr lvl="1"/>
            <a:r>
              <a:rPr lang="en-US" sz="1800" dirty="0"/>
              <a:t>Visualize the stroke</a:t>
            </a:r>
          </a:p>
          <a:p>
            <a:pPr lvl="1"/>
            <a:r>
              <a:rPr lang="en-US" sz="1800" dirty="0"/>
              <a:t>Remember the rule requirements of legal stroke and transitions</a:t>
            </a:r>
          </a:p>
          <a:p>
            <a:pPr lvl="1"/>
            <a:r>
              <a:rPr lang="en-US" sz="1800" dirty="0"/>
              <a:t>Always use “benefit of the doubt” observation protocol</a:t>
            </a:r>
            <a:endParaRPr lang="en-US" sz="2000" dirty="0"/>
          </a:p>
          <a:p>
            <a:r>
              <a:rPr lang="en-US" sz="2400" dirty="0"/>
              <a:t>After the start</a:t>
            </a:r>
          </a:p>
          <a:p>
            <a:pPr lvl="1"/>
            <a:r>
              <a:rPr lang="en-US" sz="2000" dirty="0"/>
              <a:t>Be in position!</a:t>
            </a:r>
          </a:p>
          <a:p>
            <a:pPr lvl="1"/>
            <a:r>
              <a:rPr lang="en-US" sz="2000" dirty="0"/>
              <a:t>Observe swimmers until they all depart your jurisdiction</a:t>
            </a:r>
          </a:p>
          <a:p>
            <a:pPr lvl="1"/>
            <a:r>
              <a:rPr lang="en-US" sz="2000" dirty="0"/>
              <a:t>Give equal observation to all lanes in your jurisdiction, even the empty ones</a:t>
            </a:r>
          </a:p>
          <a:p>
            <a:pPr lvl="1"/>
            <a:r>
              <a:rPr lang="en-US" sz="2000" dirty="0"/>
              <a:t>Raise hand promptly to signal an infraction</a:t>
            </a:r>
          </a:p>
          <a:p>
            <a:pPr lvl="1"/>
            <a:r>
              <a:rPr lang="en-US" sz="2000" dirty="0"/>
              <a:t>Record infraction when you are able to in Swimmingly</a:t>
            </a:r>
          </a:p>
          <a:p>
            <a:pPr lvl="1"/>
            <a:r>
              <a:rPr lang="en-US" sz="2000" dirty="0"/>
              <a:t>Discuss infraction with Starter/Referee, as necessary/asked</a:t>
            </a:r>
          </a:p>
          <a:p>
            <a:pPr lvl="1"/>
            <a:r>
              <a:rPr lang="en-US" sz="2000" dirty="0"/>
              <a:t>During relay exchanges – look for toes leaving then hands touching</a:t>
            </a:r>
          </a:p>
          <a:p>
            <a:pPr lvl="3"/>
            <a:r>
              <a:rPr lang="en-US" sz="1600" dirty="0"/>
              <a:t>For shallow end exchanges – hand of the swimmer leaving the wall must be on the wall when finishing swimmer touches the wall </a:t>
            </a:r>
          </a:p>
        </p:txBody>
      </p:sp>
      <p:sp>
        <p:nvSpPr>
          <p:cNvPr id="3" name="Title 2">
            <a:extLst>
              <a:ext uri="{FF2B5EF4-FFF2-40B4-BE49-F238E27FC236}">
                <a16:creationId xmlns:a16="http://schemas.microsoft.com/office/drawing/2014/main" id="{52119F5D-BE7E-4DD4-924C-C4FAC9E22B5E}"/>
              </a:ext>
            </a:extLst>
          </p:cNvPr>
          <p:cNvSpPr>
            <a:spLocks noGrp="1"/>
          </p:cNvSpPr>
          <p:nvPr>
            <p:ph type="title"/>
          </p:nvPr>
        </p:nvSpPr>
        <p:spPr/>
        <p:txBody>
          <a:bodyPr/>
          <a:lstStyle/>
          <a:p>
            <a:pPr algn="ctr"/>
            <a:r>
              <a:rPr lang="en-US" dirty="0"/>
              <a:t>During the Meet</a:t>
            </a:r>
          </a:p>
        </p:txBody>
      </p:sp>
    </p:spTree>
    <p:extLst>
      <p:ext uri="{BB962C8B-B14F-4D97-AF65-F5344CB8AC3E}">
        <p14:creationId xmlns:p14="http://schemas.microsoft.com/office/powerpoint/2010/main" val="987940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19F9CFE-4D37-415C-AB95-6D19DC8B1D6B}"/>
              </a:ext>
            </a:extLst>
          </p:cNvPr>
          <p:cNvSpPr>
            <a:spLocks noGrp="1"/>
          </p:cNvSpPr>
          <p:nvPr>
            <p:ph idx="1"/>
          </p:nvPr>
        </p:nvSpPr>
        <p:spPr>
          <a:xfrm>
            <a:off x="457200" y="1481328"/>
            <a:ext cx="8610600" cy="4525963"/>
          </a:xfrm>
        </p:spPr>
        <p:txBody>
          <a:bodyPr>
            <a:normAutofit lnSpcReduction="10000"/>
          </a:bodyPr>
          <a:lstStyle/>
          <a:p>
            <a:r>
              <a:rPr lang="en-US" sz="2400" dirty="0"/>
              <a:t>Assigned by the Starter/Referee</a:t>
            </a:r>
          </a:p>
          <a:p>
            <a:pPr lvl="1"/>
            <a:r>
              <a:rPr lang="en-US" sz="1800" dirty="0"/>
              <a:t>Half of the pool, between 2-8 lanes</a:t>
            </a:r>
          </a:p>
          <a:p>
            <a:pPr lvl="1"/>
            <a:r>
              <a:rPr lang="en-US" sz="2000" dirty="0"/>
              <a:t>Fewer lanes if more Stroke &amp; Turn Judges are available</a:t>
            </a:r>
          </a:p>
          <a:p>
            <a:r>
              <a:rPr lang="en-US" sz="2400" dirty="0"/>
              <a:t>Virtual Meets</a:t>
            </a:r>
          </a:p>
          <a:p>
            <a:pPr lvl="1"/>
            <a:r>
              <a:rPr lang="en-US" sz="2000" dirty="0"/>
              <a:t>May be difficult to have 4 Stroke &amp; Turn Judges on deck (2 on each end) at all times; easier if teams are swimming each other in person</a:t>
            </a:r>
          </a:p>
          <a:p>
            <a:pPr lvl="1"/>
            <a:r>
              <a:rPr lang="en-US" sz="2000" dirty="0"/>
              <a:t>In Virtual Meets, both teams should have the same number of Stroke &amp; Turn Judges on the deck</a:t>
            </a:r>
          </a:p>
          <a:p>
            <a:pPr lvl="2"/>
            <a:r>
              <a:rPr lang="en-US" sz="1800" dirty="0"/>
              <a:t>Most fair to all swimmers in the meet!</a:t>
            </a:r>
          </a:p>
          <a:p>
            <a:r>
              <a:rPr lang="en-US" sz="2400" dirty="0"/>
              <a:t>No matter how much jurisdiction you have, always be sure to observe ALL lanes in your jurisdiction – avoids having some swimmers be “overjudged”</a:t>
            </a:r>
          </a:p>
        </p:txBody>
      </p:sp>
      <p:sp>
        <p:nvSpPr>
          <p:cNvPr id="3" name="Title 2">
            <a:extLst>
              <a:ext uri="{FF2B5EF4-FFF2-40B4-BE49-F238E27FC236}">
                <a16:creationId xmlns:a16="http://schemas.microsoft.com/office/drawing/2014/main" id="{52119F5D-BE7E-4DD4-924C-C4FAC9E22B5E}"/>
              </a:ext>
            </a:extLst>
          </p:cNvPr>
          <p:cNvSpPr>
            <a:spLocks noGrp="1"/>
          </p:cNvSpPr>
          <p:nvPr>
            <p:ph type="title"/>
          </p:nvPr>
        </p:nvSpPr>
        <p:spPr/>
        <p:txBody>
          <a:bodyPr/>
          <a:lstStyle/>
          <a:p>
            <a:pPr algn="ctr"/>
            <a:r>
              <a:rPr lang="en-US" dirty="0"/>
              <a:t>Jurisdiction</a:t>
            </a:r>
          </a:p>
        </p:txBody>
      </p:sp>
    </p:spTree>
    <p:extLst>
      <p:ext uri="{BB962C8B-B14F-4D97-AF65-F5344CB8AC3E}">
        <p14:creationId xmlns:p14="http://schemas.microsoft.com/office/powerpoint/2010/main" val="32960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77E9D26-ED3B-4781-9376-A649E4FBC6BC}"/>
              </a:ext>
            </a:extLst>
          </p:cNvPr>
          <p:cNvSpPr>
            <a:spLocks noGrp="1"/>
          </p:cNvSpPr>
          <p:nvPr>
            <p:ph idx="1"/>
          </p:nvPr>
        </p:nvSpPr>
        <p:spPr/>
        <p:txBody>
          <a:bodyPr>
            <a:normAutofit fontScale="92500" lnSpcReduction="10000"/>
          </a:bodyPr>
          <a:lstStyle/>
          <a:p>
            <a:r>
              <a:rPr lang="en-US" dirty="0"/>
              <a:t>Observe, don’t inspect</a:t>
            </a:r>
          </a:p>
          <a:p>
            <a:pPr lvl="1"/>
            <a:r>
              <a:rPr lang="en-US" dirty="0"/>
              <a:t>The benefit of the doubt goes to the swimmer!</a:t>
            </a:r>
          </a:p>
          <a:p>
            <a:r>
              <a:rPr lang="en-US" dirty="0"/>
              <a:t>Call what you see, and see what you call</a:t>
            </a:r>
          </a:p>
          <a:p>
            <a:pPr lvl="1"/>
            <a:r>
              <a:rPr lang="en-US" dirty="0"/>
              <a:t>DQ with pride! </a:t>
            </a:r>
          </a:p>
          <a:p>
            <a:r>
              <a:rPr lang="en-US" dirty="0"/>
              <a:t>Record DQs, even if swimmer already </a:t>
            </a:r>
            <a:r>
              <a:rPr lang="en-US" dirty="0" err="1"/>
              <a:t>DQ’d</a:t>
            </a:r>
            <a:endParaRPr lang="en-US" dirty="0"/>
          </a:p>
          <a:p>
            <a:r>
              <a:rPr lang="en-US" dirty="0"/>
              <a:t>Raise your hand; get the Starter/Referee’s attention when you make a call</a:t>
            </a:r>
          </a:p>
          <a:p>
            <a:r>
              <a:rPr lang="en-US" dirty="0"/>
              <a:t>Don’t talk on the radio unless talking about a call with the Starter/Referee</a:t>
            </a:r>
          </a:p>
          <a:p>
            <a:r>
              <a:rPr lang="en-US" dirty="0"/>
              <a:t>Adapt to meet conditions; help where requested</a:t>
            </a:r>
          </a:p>
          <a:p>
            <a:r>
              <a:rPr lang="en-US" dirty="0"/>
              <a:t>Enjoy the work!</a:t>
            </a:r>
          </a:p>
        </p:txBody>
      </p:sp>
      <p:sp>
        <p:nvSpPr>
          <p:cNvPr id="3" name="Title 2">
            <a:extLst>
              <a:ext uri="{FF2B5EF4-FFF2-40B4-BE49-F238E27FC236}">
                <a16:creationId xmlns:a16="http://schemas.microsoft.com/office/drawing/2014/main" id="{A3782D1C-E452-43F3-8A98-68A9A8782D0A}"/>
              </a:ext>
            </a:extLst>
          </p:cNvPr>
          <p:cNvSpPr>
            <a:spLocks noGrp="1"/>
          </p:cNvSpPr>
          <p:nvPr>
            <p:ph type="title"/>
          </p:nvPr>
        </p:nvSpPr>
        <p:spPr/>
        <p:txBody>
          <a:bodyPr/>
          <a:lstStyle/>
          <a:p>
            <a:pPr algn="ctr"/>
            <a:r>
              <a:rPr lang="en-US" dirty="0"/>
              <a:t>Reminders</a:t>
            </a:r>
          </a:p>
        </p:txBody>
      </p:sp>
    </p:spTree>
    <p:extLst>
      <p:ext uri="{BB962C8B-B14F-4D97-AF65-F5344CB8AC3E}">
        <p14:creationId xmlns:p14="http://schemas.microsoft.com/office/powerpoint/2010/main" val="3745562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Freestyle</a:t>
            </a:r>
          </a:p>
        </p:txBody>
      </p:sp>
      <p:pic>
        <p:nvPicPr>
          <p:cNvPr id="7" name="Picture 6">
            <a:extLst>
              <a:ext uri="{FF2B5EF4-FFF2-40B4-BE49-F238E27FC236}">
                <a16:creationId xmlns:a16="http://schemas.microsoft.com/office/drawing/2014/main" id="{A25EC295-7BFB-403A-AEFE-FE1B08B90FD6}"/>
              </a:ext>
            </a:extLst>
          </p:cNvPr>
          <p:cNvPicPr>
            <a:picLocks noChangeAspect="1"/>
          </p:cNvPicPr>
          <p:nvPr/>
        </p:nvPicPr>
        <p:blipFill>
          <a:blip r:embed="rId2"/>
          <a:stretch>
            <a:fillRect/>
          </a:stretch>
        </p:blipFill>
        <p:spPr>
          <a:xfrm>
            <a:off x="232757" y="2257261"/>
            <a:ext cx="8678486" cy="2343477"/>
          </a:xfrm>
          <a:prstGeom prst="rect">
            <a:avLst/>
          </a:prstGeom>
        </p:spPr>
      </p:pic>
    </p:spTree>
    <p:extLst>
      <p:ext uri="{BB962C8B-B14F-4D97-AF65-F5344CB8AC3E}">
        <p14:creationId xmlns:p14="http://schemas.microsoft.com/office/powerpoint/2010/main" val="3053692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Backstroke</a:t>
            </a:r>
          </a:p>
        </p:txBody>
      </p:sp>
      <p:pic>
        <p:nvPicPr>
          <p:cNvPr id="4" name="Picture 3">
            <a:extLst>
              <a:ext uri="{FF2B5EF4-FFF2-40B4-BE49-F238E27FC236}">
                <a16:creationId xmlns:a16="http://schemas.microsoft.com/office/drawing/2014/main" id="{FCFF6E8E-7E3F-4437-A8D7-28BFD6032F76}"/>
              </a:ext>
            </a:extLst>
          </p:cNvPr>
          <p:cNvPicPr>
            <a:picLocks noChangeAspect="1"/>
          </p:cNvPicPr>
          <p:nvPr/>
        </p:nvPicPr>
        <p:blipFill>
          <a:blip r:embed="rId2"/>
          <a:stretch>
            <a:fillRect/>
          </a:stretch>
        </p:blipFill>
        <p:spPr>
          <a:xfrm>
            <a:off x="188144" y="2057400"/>
            <a:ext cx="8945223" cy="3715268"/>
          </a:xfrm>
          <a:prstGeom prst="rect">
            <a:avLst/>
          </a:prstGeom>
        </p:spPr>
      </p:pic>
    </p:spTree>
    <p:extLst>
      <p:ext uri="{BB962C8B-B14F-4D97-AF65-F5344CB8AC3E}">
        <p14:creationId xmlns:p14="http://schemas.microsoft.com/office/powerpoint/2010/main" val="326929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ED7409D-9ACB-40F1-A3F1-84EFEB4A7C55}"/>
              </a:ext>
            </a:extLst>
          </p:cNvPr>
          <p:cNvSpPr>
            <a:spLocks noGrp="1"/>
          </p:cNvSpPr>
          <p:nvPr>
            <p:ph type="title"/>
          </p:nvPr>
        </p:nvSpPr>
        <p:spPr/>
        <p:txBody>
          <a:bodyPr/>
          <a:lstStyle/>
          <a:p>
            <a:pPr algn="ctr"/>
            <a:r>
              <a:rPr lang="en-US" dirty="0"/>
              <a:t>Stroke Briefing</a:t>
            </a:r>
          </a:p>
        </p:txBody>
      </p:sp>
      <p:sp>
        <p:nvSpPr>
          <p:cNvPr id="5" name="Content Placeholder 4">
            <a:extLst>
              <a:ext uri="{FF2B5EF4-FFF2-40B4-BE49-F238E27FC236}">
                <a16:creationId xmlns:a16="http://schemas.microsoft.com/office/drawing/2014/main" id="{08E3CD05-D90D-4BBD-A7B7-1B6EF2B953DD}"/>
              </a:ext>
            </a:extLst>
          </p:cNvPr>
          <p:cNvSpPr>
            <a:spLocks noGrp="1"/>
          </p:cNvSpPr>
          <p:nvPr>
            <p:ph idx="1"/>
          </p:nvPr>
        </p:nvSpPr>
        <p:spPr/>
        <p:txBody>
          <a:bodyPr/>
          <a:lstStyle/>
          <a:p>
            <a:r>
              <a:rPr lang="en-US" dirty="0"/>
              <a:t>Breaststroke</a:t>
            </a:r>
          </a:p>
        </p:txBody>
      </p:sp>
      <p:pic>
        <p:nvPicPr>
          <p:cNvPr id="6" name="Picture 5">
            <a:extLst>
              <a:ext uri="{FF2B5EF4-FFF2-40B4-BE49-F238E27FC236}">
                <a16:creationId xmlns:a16="http://schemas.microsoft.com/office/drawing/2014/main" id="{2CCB0709-45F8-488A-9DD1-325E304BA4F3}"/>
              </a:ext>
            </a:extLst>
          </p:cNvPr>
          <p:cNvPicPr>
            <a:picLocks noChangeAspect="1"/>
          </p:cNvPicPr>
          <p:nvPr/>
        </p:nvPicPr>
        <p:blipFill>
          <a:blip r:embed="rId2"/>
          <a:stretch>
            <a:fillRect/>
          </a:stretch>
        </p:blipFill>
        <p:spPr>
          <a:xfrm>
            <a:off x="0" y="1867829"/>
            <a:ext cx="9144000" cy="4990171"/>
          </a:xfrm>
          <a:prstGeom prst="rect">
            <a:avLst/>
          </a:prstGeom>
        </p:spPr>
      </p:pic>
    </p:spTree>
    <p:extLst>
      <p:ext uri="{BB962C8B-B14F-4D97-AF65-F5344CB8AC3E}">
        <p14:creationId xmlns:p14="http://schemas.microsoft.com/office/powerpoint/2010/main" val="16125734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5586</TotalTime>
  <Words>850</Words>
  <Application>Microsoft Office PowerPoint</Application>
  <PresentationFormat>On-screen Show (4:3)</PresentationFormat>
  <Paragraphs>97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Lucida Sans Unicode</vt:lpstr>
      <vt:lpstr>Verdana</vt:lpstr>
      <vt:lpstr>Wingdings 2</vt:lpstr>
      <vt:lpstr>Wingdings 3</vt:lpstr>
      <vt:lpstr>Concourse</vt:lpstr>
      <vt:lpstr>Returning Stroke Judge Training</vt:lpstr>
      <vt:lpstr>The Stroke &amp; Turn Judge</vt:lpstr>
      <vt:lpstr>Pre-Meet Duties</vt:lpstr>
      <vt:lpstr>During the Meet</vt:lpstr>
      <vt:lpstr>Jurisdiction</vt:lpstr>
      <vt:lpstr>Reminders</vt:lpstr>
      <vt:lpstr>Stroke Briefing</vt:lpstr>
      <vt:lpstr>Stroke Briefing</vt:lpstr>
      <vt:lpstr>Stroke Briefing</vt:lpstr>
      <vt:lpstr>Stroke Briefing</vt:lpstr>
      <vt:lpstr>Stroke Briefing</vt:lpstr>
      <vt:lpstr>Stroke Briefing</vt:lpstr>
      <vt:lpstr>PowerPoint Presentation</vt:lpstr>
      <vt:lpstr>Stroke &amp; Turn Judge Situations</vt:lpstr>
      <vt:lpstr>Stroke &amp; Turn Judge Situations</vt:lpstr>
      <vt:lpstr>Stroke &amp; Turn Judge Situations</vt:lpstr>
      <vt:lpstr>Stroke &amp; Turn Judge Situations</vt:lpstr>
      <vt:lpstr>PowerPoint Presentation</vt:lpstr>
    </vt:vector>
  </TitlesOfParts>
  <Company>Autodesk,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Marty Palma</dc:creator>
  <cp:lastModifiedBy>Kris Reese</cp:lastModifiedBy>
  <cp:revision>76</cp:revision>
  <dcterms:created xsi:type="dcterms:W3CDTF">2013-05-01T05:23:59Z</dcterms:created>
  <dcterms:modified xsi:type="dcterms:W3CDTF">2023-05-14T22:46:25Z</dcterms:modified>
</cp:coreProperties>
</file>