
<file path=[Content_Types].xml><?xml version="1.0" encoding="utf-8"?>
<Types xmlns="http://schemas.openxmlformats.org/package/2006/content-types">
  <Default Extension="fntdata" ContentType="application/x-fontdata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6" r:id="rId17"/>
    <p:sldId id="272" r:id="rId18"/>
    <p:sldId id="279" r:id="rId19"/>
    <p:sldId id="273" r:id="rId20"/>
    <p:sldId id="274" r:id="rId21"/>
    <p:sldId id="277" r:id="rId22"/>
    <p:sldId id="282" r:id="rId23"/>
    <p:sldId id="278" r:id="rId24"/>
  </p:sldIdLst>
  <p:sldSz cx="9906000" cy="6858000" type="A4"/>
  <p:notesSz cx="7010400" cy="9296400"/>
  <p:embeddedFontLst>
    <p:embeddedFont>
      <p:font typeface="Arial Black" panose="020B0A04020102020204" pitchFamily="34" charset="0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6" roundtripDataSignature="AMtx7mhWiThg9D5cdC4haHhFC2xLHNcp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E2AC1E-DA9E-4F5B-93C7-E9A5AB138D45}" v="40" dt="2025-05-06T18:45:36.601"/>
  </p1510:revLst>
</p1510:revInfo>
</file>

<file path=ppt/tableStyles.xml><?xml version="1.0" encoding="utf-8"?>
<a:tblStyleLst xmlns:a="http://schemas.openxmlformats.org/drawingml/2006/main" def="{37D3FF91-919F-48B4-8071-13CE3186936C}">
  <a:tblStyle styleId="{37D3FF91-919F-48B4-8071-13CE3186936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6E6"/>
          </a:solidFill>
        </a:fill>
      </a:tcStyle>
    </a:wholeTbl>
    <a:band1H>
      <a:tcTxStyle/>
      <a:tcStyle>
        <a:tcBdr/>
        <a:fill>
          <a:solidFill>
            <a:srgbClr val="CA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1227F4B-0C5B-46EB-B83C-DBCE4C4E4800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E62652-E885-4402-A46B-44322F6A1216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F6EF"/>
          </a:solidFill>
        </a:fill>
      </a:tcStyle>
    </a:wholeTbl>
    <a:band1H>
      <a:tcTxStyle/>
      <a:tcStyle>
        <a:tcBdr/>
        <a:fill>
          <a:solidFill>
            <a:srgbClr val="CAECDD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ECDD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4" autoAdjust="0"/>
    <p:restoredTop sz="94660"/>
  </p:normalViewPr>
  <p:slideViewPr>
    <p:cSldViewPr snapToGrid="0">
      <p:cViewPr varScale="1">
        <p:scale>
          <a:sx n="62" d="100"/>
          <a:sy n="62" d="100"/>
        </p:scale>
        <p:origin x="2040" y="274"/>
      </p:cViewPr>
      <p:guideLst>
        <p:guide orient="horz" pos="2160"/>
        <p:guide pos="3120"/>
      </p:guideLst>
    </p:cSldViewPr>
  </p:slideViewPr>
  <p:notesTextViewPr>
    <p:cViewPr>
      <p:scale>
        <a:sx n="400" d="100"/>
        <a:sy n="4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36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nesbitt" userId="2b15025ed44745e6" providerId="LiveId" clId="{A4E2AC1E-DA9E-4F5B-93C7-E9A5AB138D45}"/>
    <pc:docChg chg="undo custSel addSld delSld modSld sldOrd">
      <pc:chgData name="laura nesbitt" userId="2b15025ed44745e6" providerId="LiveId" clId="{A4E2AC1E-DA9E-4F5B-93C7-E9A5AB138D45}" dt="2025-05-14T21:52:47.549" v="1897" actId="47"/>
      <pc:docMkLst>
        <pc:docMk/>
      </pc:docMkLst>
      <pc:sldChg chg="modSp">
        <pc:chgData name="laura nesbitt" userId="2b15025ed44745e6" providerId="LiveId" clId="{A4E2AC1E-DA9E-4F5B-93C7-E9A5AB138D45}" dt="2025-05-06T13:18:41.811" v="0"/>
        <pc:sldMkLst>
          <pc:docMk/>
          <pc:sldMk cId="0" sldId="256"/>
        </pc:sldMkLst>
        <pc:spChg chg="mod">
          <ac:chgData name="laura nesbitt" userId="2b15025ed44745e6" providerId="LiveId" clId="{A4E2AC1E-DA9E-4F5B-93C7-E9A5AB138D45}" dt="2025-05-06T13:18:41.811" v="0"/>
          <ac:spMkLst>
            <pc:docMk/>
            <pc:sldMk cId="0" sldId="256"/>
            <ac:spMk id="88" creationId="{00000000-0000-0000-0000-000000000000}"/>
          </ac:spMkLst>
        </pc:spChg>
      </pc:sldChg>
      <pc:sldChg chg="modSp mod">
        <pc:chgData name="laura nesbitt" userId="2b15025ed44745e6" providerId="LiveId" clId="{A4E2AC1E-DA9E-4F5B-93C7-E9A5AB138D45}" dt="2025-05-06T13:38:02.891" v="180" actId="20577"/>
        <pc:sldMkLst>
          <pc:docMk/>
          <pc:sldMk cId="0" sldId="257"/>
        </pc:sldMkLst>
        <pc:spChg chg="mod">
          <ac:chgData name="laura nesbitt" userId="2b15025ed44745e6" providerId="LiveId" clId="{A4E2AC1E-DA9E-4F5B-93C7-E9A5AB138D45}" dt="2025-05-06T13:18:41.811" v="0"/>
          <ac:spMkLst>
            <pc:docMk/>
            <pc:sldMk cId="0" sldId="257"/>
            <ac:spMk id="94" creationId="{00000000-0000-0000-0000-000000000000}"/>
          </ac:spMkLst>
        </pc:spChg>
        <pc:spChg chg="mod">
          <ac:chgData name="laura nesbitt" userId="2b15025ed44745e6" providerId="LiveId" clId="{A4E2AC1E-DA9E-4F5B-93C7-E9A5AB138D45}" dt="2025-05-06T13:38:02.891" v="180" actId="20577"/>
          <ac:spMkLst>
            <pc:docMk/>
            <pc:sldMk cId="0" sldId="257"/>
            <ac:spMk id="96" creationId="{00000000-0000-0000-0000-000000000000}"/>
          </ac:spMkLst>
        </pc:spChg>
      </pc:sldChg>
      <pc:sldChg chg="delSp modSp mod">
        <pc:chgData name="laura nesbitt" userId="2b15025ed44745e6" providerId="LiveId" clId="{A4E2AC1E-DA9E-4F5B-93C7-E9A5AB138D45}" dt="2025-05-06T19:39:15.783" v="1713" actId="478"/>
        <pc:sldMkLst>
          <pc:docMk/>
          <pc:sldMk cId="0" sldId="258"/>
        </pc:sldMkLst>
      </pc:sldChg>
      <pc:sldChg chg="modSp mod">
        <pc:chgData name="laura nesbitt" userId="2b15025ed44745e6" providerId="LiveId" clId="{A4E2AC1E-DA9E-4F5B-93C7-E9A5AB138D45}" dt="2025-05-06T13:38:45.467" v="201" actId="12385"/>
        <pc:sldMkLst>
          <pc:docMk/>
          <pc:sldMk cId="0" sldId="259"/>
        </pc:sldMkLst>
        <pc:graphicFrameChg chg="modGraphic">
          <ac:chgData name="laura nesbitt" userId="2b15025ed44745e6" providerId="LiveId" clId="{A4E2AC1E-DA9E-4F5B-93C7-E9A5AB138D45}" dt="2025-05-06T13:38:45.467" v="201" actId="12385"/>
          <ac:graphicFrameMkLst>
            <pc:docMk/>
            <pc:sldMk cId="0" sldId="259"/>
            <ac:graphicFrameMk id="111" creationId="{00000000-0000-0000-0000-000000000000}"/>
          </ac:graphicFrameMkLst>
        </pc:graphicFrameChg>
      </pc:sldChg>
      <pc:sldChg chg="modSp mod">
        <pc:chgData name="laura nesbitt" userId="2b15025ed44745e6" providerId="LiveId" clId="{A4E2AC1E-DA9E-4F5B-93C7-E9A5AB138D45}" dt="2025-05-06T13:32:35.125" v="118" actId="20577"/>
        <pc:sldMkLst>
          <pc:docMk/>
          <pc:sldMk cId="0" sldId="261"/>
        </pc:sldMkLst>
        <pc:spChg chg="mod">
          <ac:chgData name="laura nesbitt" userId="2b15025ed44745e6" providerId="LiveId" clId="{A4E2AC1E-DA9E-4F5B-93C7-E9A5AB138D45}" dt="2025-05-06T13:18:41.811" v="0"/>
          <ac:spMkLst>
            <pc:docMk/>
            <pc:sldMk cId="0" sldId="261"/>
            <ac:spMk id="123" creationId="{00000000-0000-0000-0000-000000000000}"/>
          </ac:spMkLst>
        </pc:spChg>
        <pc:spChg chg="mod">
          <ac:chgData name="laura nesbitt" userId="2b15025ed44745e6" providerId="LiveId" clId="{A4E2AC1E-DA9E-4F5B-93C7-E9A5AB138D45}" dt="2025-05-06T13:32:35.125" v="118" actId="20577"/>
          <ac:spMkLst>
            <pc:docMk/>
            <pc:sldMk cId="0" sldId="261"/>
            <ac:spMk id="124" creationId="{00000000-0000-0000-0000-000000000000}"/>
          </ac:spMkLst>
        </pc:spChg>
      </pc:sldChg>
      <pc:sldChg chg="modSp mod ord">
        <pc:chgData name="laura nesbitt" userId="2b15025ed44745e6" providerId="LiveId" clId="{A4E2AC1E-DA9E-4F5B-93C7-E9A5AB138D45}" dt="2025-05-06T18:51:24.771" v="1632"/>
        <pc:sldMkLst>
          <pc:docMk/>
          <pc:sldMk cId="0" sldId="262"/>
        </pc:sldMkLst>
        <pc:spChg chg="mod">
          <ac:chgData name="laura nesbitt" userId="2b15025ed44745e6" providerId="LiveId" clId="{A4E2AC1E-DA9E-4F5B-93C7-E9A5AB138D45}" dt="2025-05-06T13:18:41.811" v="0"/>
          <ac:spMkLst>
            <pc:docMk/>
            <pc:sldMk cId="0" sldId="262"/>
            <ac:spMk id="130" creationId="{00000000-0000-0000-0000-000000000000}"/>
          </ac:spMkLst>
        </pc:spChg>
        <pc:graphicFrameChg chg="mod modGraphic">
          <ac:chgData name="laura nesbitt" userId="2b15025ed44745e6" providerId="LiveId" clId="{A4E2AC1E-DA9E-4F5B-93C7-E9A5AB138D45}" dt="2025-05-06T17:21:58.059" v="301" actId="20577"/>
          <ac:graphicFrameMkLst>
            <pc:docMk/>
            <pc:sldMk cId="0" sldId="262"/>
            <ac:graphicFrameMk id="3" creationId="{E41C2EEE-9ECE-6222-6CD5-F17DB114935C}"/>
          </ac:graphicFrameMkLst>
        </pc:graphicFrameChg>
      </pc:sldChg>
      <pc:sldChg chg="modSp mod">
        <pc:chgData name="laura nesbitt" userId="2b15025ed44745e6" providerId="LiveId" clId="{A4E2AC1E-DA9E-4F5B-93C7-E9A5AB138D45}" dt="2025-05-06T19:42:26.941" v="1759" actId="179"/>
        <pc:sldMkLst>
          <pc:docMk/>
          <pc:sldMk cId="0" sldId="263"/>
        </pc:sldMkLst>
        <pc:spChg chg="mod">
          <ac:chgData name="laura nesbitt" userId="2b15025ed44745e6" providerId="LiveId" clId="{A4E2AC1E-DA9E-4F5B-93C7-E9A5AB138D45}" dt="2025-05-06T13:18:41.811" v="0"/>
          <ac:spMkLst>
            <pc:docMk/>
            <pc:sldMk cId="0" sldId="263"/>
            <ac:spMk id="138" creationId="{00000000-0000-0000-0000-000000000000}"/>
          </ac:spMkLst>
        </pc:spChg>
        <pc:graphicFrameChg chg="mod modGraphic">
          <ac:chgData name="laura nesbitt" userId="2b15025ed44745e6" providerId="LiveId" clId="{A4E2AC1E-DA9E-4F5B-93C7-E9A5AB138D45}" dt="2025-05-06T19:42:26.941" v="1759" actId="179"/>
          <ac:graphicFrameMkLst>
            <pc:docMk/>
            <pc:sldMk cId="0" sldId="263"/>
            <ac:graphicFrameMk id="4" creationId="{686656D9-8768-AB55-879D-9852554C6E8B}"/>
          </ac:graphicFrameMkLst>
        </pc:graphicFrameChg>
      </pc:sldChg>
      <pc:sldChg chg="modSp mod">
        <pc:chgData name="laura nesbitt" userId="2b15025ed44745e6" providerId="LiveId" clId="{A4E2AC1E-DA9E-4F5B-93C7-E9A5AB138D45}" dt="2025-05-06T17:42:51.973" v="466" actId="20577"/>
        <pc:sldMkLst>
          <pc:docMk/>
          <pc:sldMk cId="0" sldId="264"/>
        </pc:sldMkLst>
        <pc:spChg chg="mod">
          <ac:chgData name="laura nesbitt" userId="2b15025ed44745e6" providerId="LiveId" clId="{A4E2AC1E-DA9E-4F5B-93C7-E9A5AB138D45}" dt="2025-05-06T13:18:41.811" v="0"/>
          <ac:spMkLst>
            <pc:docMk/>
            <pc:sldMk cId="0" sldId="264"/>
            <ac:spMk id="145" creationId="{00000000-0000-0000-0000-000000000000}"/>
          </ac:spMkLst>
        </pc:spChg>
        <pc:graphicFrameChg chg="mod modGraphic">
          <ac:chgData name="laura nesbitt" userId="2b15025ed44745e6" providerId="LiveId" clId="{A4E2AC1E-DA9E-4F5B-93C7-E9A5AB138D45}" dt="2025-05-06T17:42:51.973" v="466" actId="20577"/>
          <ac:graphicFrameMkLst>
            <pc:docMk/>
            <pc:sldMk cId="0" sldId="264"/>
            <ac:graphicFrameMk id="3" creationId="{D3BE934F-0678-7650-6D21-7369E9E0E6F0}"/>
          </ac:graphicFrameMkLst>
        </pc:graphicFrameChg>
      </pc:sldChg>
      <pc:sldChg chg="modSp mod">
        <pc:chgData name="laura nesbitt" userId="2b15025ed44745e6" providerId="LiveId" clId="{A4E2AC1E-DA9E-4F5B-93C7-E9A5AB138D45}" dt="2025-05-06T17:47:10.702" v="579" actId="20577"/>
        <pc:sldMkLst>
          <pc:docMk/>
          <pc:sldMk cId="0" sldId="265"/>
        </pc:sldMkLst>
        <pc:spChg chg="mod">
          <ac:chgData name="laura nesbitt" userId="2b15025ed44745e6" providerId="LiveId" clId="{A4E2AC1E-DA9E-4F5B-93C7-E9A5AB138D45}" dt="2025-05-06T17:47:10.702" v="579" actId="20577"/>
          <ac:spMkLst>
            <pc:docMk/>
            <pc:sldMk cId="0" sldId="265"/>
            <ac:spMk id="153" creationId="{00000000-0000-0000-0000-000000000000}"/>
          </ac:spMkLst>
        </pc:spChg>
      </pc:sldChg>
      <pc:sldChg chg="addSp delSp modSp mod">
        <pc:chgData name="laura nesbitt" userId="2b15025ed44745e6" providerId="LiveId" clId="{A4E2AC1E-DA9E-4F5B-93C7-E9A5AB138D45}" dt="2025-05-06T19:52:29.361" v="1895" actId="113"/>
        <pc:sldMkLst>
          <pc:docMk/>
          <pc:sldMk cId="0" sldId="266"/>
        </pc:sldMkLst>
        <pc:graphicFrameChg chg="add del mod modGraphic">
          <ac:chgData name="laura nesbitt" userId="2b15025ed44745e6" providerId="LiveId" clId="{A4E2AC1E-DA9E-4F5B-93C7-E9A5AB138D45}" dt="2025-05-06T19:52:29.361" v="1895" actId="113"/>
          <ac:graphicFrameMkLst>
            <pc:docMk/>
            <pc:sldMk cId="0" sldId="266"/>
            <ac:graphicFrameMk id="2" creationId="{0A830366-D580-6C50-DEE2-678CF3EB18A6}"/>
          </ac:graphicFrameMkLst>
        </pc:graphicFrameChg>
        <pc:graphicFrameChg chg="add mod modGraphic">
          <ac:chgData name="laura nesbitt" userId="2b15025ed44745e6" providerId="LiveId" clId="{A4E2AC1E-DA9E-4F5B-93C7-E9A5AB138D45}" dt="2025-05-06T19:43:13.208" v="1777" actId="20577"/>
          <ac:graphicFrameMkLst>
            <pc:docMk/>
            <pc:sldMk cId="0" sldId="266"/>
            <ac:graphicFrameMk id="5" creationId="{8AB53392-C694-2361-DCEA-4FA86C9365A0}"/>
          </ac:graphicFrameMkLst>
        </pc:graphicFrameChg>
      </pc:sldChg>
      <pc:sldChg chg="addSp delSp modSp mod">
        <pc:chgData name="laura nesbitt" userId="2b15025ed44745e6" providerId="LiveId" clId="{A4E2AC1E-DA9E-4F5B-93C7-E9A5AB138D45}" dt="2025-05-06T19:41:26.371" v="1751" actId="20577"/>
        <pc:sldMkLst>
          <pc:docMk/>
          <pc:sldMk cId="0" sldId="267"/>
        </pc:sldMkLst>
        <pc:spChg chg="mod">
          <ac:chgData name="laura nesbitt" userId="2b15025ed44745e6" providerId="LiveId" clId="{A4E2AC1E-DA9E-4F5B-93C7-E9A5AB138D45}" dt="2025-05-06T17:54:50.755" v="607" actId="255"/>
          <ac:spMkLst>
            <pc:docMk/>
            <pc:sldMk cId="0" sldId="267"/>
            <ac:spMk id="8" creationId="{92C2FAE8-8C4F-E24F-A776-9C3ECAF03946}"/>
          </ac:spMkLst>
        </pc:spChg>
        <pc:graphicFrameChg chg="add mod modGraphic">
          <ac:chgData name="laura nesbitt" userId="2b15025ed44745e6" providerId="LiveId" clId="{A4E2AC1E-DA9E-4F5B-93C7-E9A5AB138D45}" dt="2025-05-06T18:51:38.107" v="1633" actId="2"/>
          <ac:graphicFrameMkLst>
            <pc:docMk/>
            <pc:sldMk cId="0" sldId="267"/>
            <ac:graphicFrameMk id="2" creationId="{32AB11B0-6EF5-8689-5EC8-DFDA28B2BC0F}"/>
          </ac:graphicFrameMkLst>
        </pc:graphicFrameChg>
        <pc:graphicFrameChg chg="add mod modGraphic">
          <ac:chgData name="laura nesbitt" userId="2b15025ed44745e6" providerId="LiveId" clId="{A4E2AC1E-DA9E-4F5B-93C7-E9A5AB138D45}" dt="2025-05-06T19:41:26.371" v="1751" actId="20577"/>
          <ac:graphicFrameMkLst>
            <pc:docMk/>
            <pc:sldMk cId="0" sldId="267"/>
            <ac:graphicFrameMk id="3" creationId="{446F643A-3E0A-A5F7-7D4D-F9FE80C4E0BC}"/>
          </ac:graphicFrameMkLst>
        </pc:graphicFrameChg>
      </pc:sldChg>
      <pc:sldChg chg="addSp delSp modSp mod">
        <pc:chgData name="laura nesbitt" userId="2b15025ed44745e6" providerId="LiveId" clId="{A4E2AC1E-DA9E-4F5B-93C7-E9A5AB138D45}" dt="2025-05-06T18:51:59.682" v="1644" actId="2"/>
        <pc:sldMkLst>
          <pc:docMk/>
          <pc:sldMk cId="0" sldId="268"/>
        </pc:sldMkLst>
        <pc:spChg chg="add mod">
          <ac:chgData name="laura nesbitt" userId="2b15025ed44745e6" providerId="LiveId" clId="{A4E2AC1E-DA9E-4F5B-93C7-E9A5AB138D45}" dt="2025-05-06T18:08:36.071" v="766" actId="1076"/>
          <ac:spMkLst>
            <pc:docMk/>
            <pc:sldMk cId="0" sldId="268"/>
            <ac:spMk id="11" creationId="{84081E02-4F47-3126-BEA8-22FB1A571F0A}"/>
          </ac:spMkLst>
        </pc:spChg>
        <pc:graphicFrameChg chg="add del mod modGraphic">
          <ac:chgData name="laura nesbitt" userId="2b15025ed44745e6" providerId="LiveId" clId="{A4E2AC1E-DA9E-4F5B-93C7-E9A5AB138D45}" dt="2025-05-06T18:51:59.682" v="1644" actId="2"/>
          <ac:graphicFrameMkLst>
            <pc:docMk/>
            <pc:sldMk cId="0" sldId="268"/>
            <ac:graphicFrameMk id="7" creationId="{CD02038C-FE06-DAAB-13DF-4A1294186E66}"/>
          </ac:graphicFrameMkLst>
        </pc:graphicFrameChg>
        <pc:graphicFrameChg chg="add mod modGraphic">
          <ac:chgData name="laura nesbitt" userId="2b15025ed44745e6" providerId="LiveId" clId="{A4E2AC1E-DA9E-4F5B-93C7-E9A5AB138D45}" dt="2025-05-06T18:10:08.471" v="796" actId="20577"/>
          <ac:graphicFrameMkLst>
            <pc:docMk/>
            <pc:sldMk cId="0" sldId="268"/>
            <ac:graphicFrameMk id="9" creationId="{F2D9A18E-A5DF-6665-49FA-B812006838AE}"/>
          </ac:graphicFrameMkLst>
        </pc:graphicFrameChg>
      </pc:sldChg>
      <pc:sldChg chg="modSp mod ord">
        <pc:chgData name="laura nesbitt" userId="2b15025ed44745e6" providerId="LiveId" clId="{A4E2AC1E-DA9E-4F5B-93C7-E9A5AB138D45}" dt="2025-05-06T19:50:50.889" v="1852" actId="113"/>
        <pc:sldMkLst>
          <pc:docMk/>
          <pc:sldMk cId="0" sldId="269"/>
        </pc:sldMkLst>
        <pc:spChg chg="mod">
          <ac:chgData name="laura nesbitt" userId="2b15025ed44745e6" providerId="LiveId" clId="{A4E2AC1E-DA9E-4F5B-93C7-E9A5AB138D45}" dt="2025-05-06T19:50:50.889" v="1852" actId="113"/>
          <ac:spMkLst>
            <pc:docMk/>
            <pc:sldMk cId="0" sldId="269"/>
            <ac:spMk id="183" creationId="{00000000-0000-0000-0000-000000000000}"/>
          </ac:spMkLst>
        </pc:spChg>
      </pc:sldChg>
      <pc:sldChg chg="modSp">
        <pc:chgData name="laura nesbitt" userId="2b15025ed44745e6" providerId="LiveId" clId="{A4E2AC1E-DA9E-4F5B-93C7-E9A5AB138D45}" dt="2025-05-06T13:18:41.811" v="0"/>
        <pc:sldMkLst>
          <pc:docMk/>
          <pc:sldMk cId="0" sldId="270"/>
        </pc:sldMkLst>
        <pc:spChg chg="mod">
          <ac:chgData name="laura nesbitt" userId="2b15025ed44745e6" providerId="LiveId" clId="{A4E2AC1E-DA9E-4F5B-93C7-E9A5AB138D45}" dt="2025-05-06T13:18:41.811" v="0"/>
          <ac:spMkLst>
            <pc:docMk/>
            <pc:sldMk cId="0" sldId="270"/>
            <ac:spMk id="189" creationId="{00000000-0000-0000-0000-000000000000}"/>
          </ac:spMkLst>
        </pc:spChg>
      </pc:sldChg>
      <pc:sldChg chg="modSp">
        <pc:chgData name="laura nesbitt" userId="2b15025ed44745e6" providerId="LiveId" clId="{A4E2AC1E-DA9E-4F5B-93C7-E9A5AB138D45}" dt="2025-05-06T13:18:41.811" v="0"/>
        <pc:sldMkLst>
          <pc:docMk/>
          <pc:sldMk cId="0" sldId="271"/>
        </pc:sldMkLst>
        <pc:spChg chg="mod">
          <ac:chgData name="laura nesbitt" userId="2b15025ed44745e6" providerId="LiveId" clId="{A4E2AC1E-DA9E-4F5B-93C7-E9A5AB138D45}" dt="2025-05-06T13:18:41.811" v="0"/>
          <ac:spMkLst>
            <pc:docMk/>
            <pc:sldMk cId="0" sldId="271"/>
            <ac:spMk id="199" creationId="{00000000-0000-0000-0000-000000000000}"/>
          </ac:spMkLst>
        </pc:spChg>
      </pc:sldChg>
      <pc:sldChg chg="addSp delSp modSp mod">
        <pc:chgData name="laura nesbitt" userId="2b15025ed44745e6" providerId="LiveId" clId="{A4E2AC1E-DA9E-4F5B-93C7-E9A5AB138D45}" dt="2025-05-06T19:45:37.061" v="1788" actId="20577"/>
        <pc:sldMkLst>
          <pc:docMk/>
          <pc:sldMk cId="0" sldId="272"/>
        </pc:sldMkLst>
        <pc:spChg chg="add mod">
          <ac:chgData name="laura nesbitt" userId="2b15025ed44745e6" providerId="LiveId" clId="{A4E2AC1E-DA9E-4F5B-93C7-E9A5AB138D45}" dt="2025-05-06T19:45:37.061" v="1788" actId="20577"/>
          <ac:spMkLst>
            <pc:docMk/>
            <pc:sldMk cId="0" sldId="272"/>
            <ac:spMk id="2" creationId="{00000000-0000-0000-0000-000000000000}"/>
          </ac:spMkLst>
        </pc:spChg>
        <pc:graphicFrameChg chg="mod modGraphic">
          <ac:chgData name="laura nesbitt" userId="2b15025ed44745e6" providerId="LiveId" clId="{A4E2AC1E-DA9E-4F5B-93C7-E9A5AB138D45}" dt="2025-05-06T19:45:12.382" v="1781" actId="20577"/>
          <ac:graphicFrameMkLst>
            <pc:docMk/>
            <pc:sldMk cId="0" sldId="272"/>
            <ac:graphicFrameMk id="206" creationId="{00000000-0000-0000-0000-000000000000}"/>
          </ac:graphicFrameMkLst>
        </pc:graphicFrameChg>
      </pc:sldChg>
      <pc:sldChg chg="modSp mod">
        <pc:chgData name="laura nesbitt" userId="2b15025ed44745e6" providerId="LiveId" clId="{A4E2AC1E-DA9E-4F5B-93C7-E9A5AB138D45}" dt="2025-05-06T18:54:05.370" v="1658" actId="20577"/>
        <pc:sldMkLst>
          <pc:docMk/>
          <pc:sldMk cId="0" sldId="273"/>
        </pc:sldMkLst>
        <pc:spChg chg="mod">
          <ac:chgData name="laura nesbitt" userId="2b15025ed44745e6" providerId="LiveId" clId="{A4E2AC1E-DA9E-4F5B-93C7-E9A5AB138D45}" dt="2025-05-06T13:18:41.811" v="0"/>
          <ac:spMkLst>
            <pc:docMk/>
            <pc:sldMk cId="0" sldId="273"/>
            <ac:spMk id="212" creationId="{00000000-0000-0000-0000-000000000000}"/>
          </ac:spMkLst>
        </pc:spChg>
        <pc:graphicFrameChg chg="mod modGraphic">
          <ac:chgData name="laura nesbitt" userId="2b15025ed44745e6" providerId="LiveId" clId="{A4E2AC1E-DA9E-4F5B-93C7-E9A5AB138D45}" dt="2025-05-06T18:54:05.370" v="1658" actId="20577"/>
          <ac:graphicFrameMkLst>
            <pc:docMk/>
            <pc:sldMk cId="0" sldId="273"/>
            <ac:graphicFrameMk id="214" creationId="{00000000-0000-0000-0000-000000000000}"/>
          </ac:graphicFrameMkLst>
        </pc:graphicFrameChg>
      </pc:sldChg>
      <pc:sldChg chg="modSp mod">
        <pc:chgData name="laura nesbitt" userId="2b15025ed44745e6" providerId="LiveId" clId="{A4E2AC1E-DA9E-4F5B-93C7-E9A5AB138D45}" dt="2025-05-06T18:57:15.501" v="1712" actId="20577"/>
        <pc:sldMkLst>
          <pc:docMk/>
          <pc:sldMk cId="0" sldId="274"/>
        </pc:sldMkLst>
        <pc:graphicFrameChg chg="modGraphic">
          <ac:chgData name="laura nesbitt" userId="2b15025ed44745e6" providerId="LiveId" clId="{A4E2AC1E-DA9E-4F5B-93C7-E9A5AB138D45}" dt="2025-05-06T18:57:15.501" v="1712" actId="20577"/>
          <ac:graphicFrameMkLst>
            <pc:docMk/>
            <pc:sldMk cId="0" sldId="274"/>
            <ac:graphicFrameMk id="221" creationId="{00000000-0000-0000-0000-000000000000}"/>
          </ac:graphicFrameMkLst>
        </pc:graphicFrameChg>
      </pc:sldChg>
      <pc:sldChg chg="modSp mod">
        <pc:chgData name="laura nesbitt" userId="2b15025ed44745e6" providerId="LiveId" clId="{A4E2AC1E-DA9E-4F5B-93C7-E9A5AB138D45}" dt="2025-05-06T19:44:35.735" v="1779" actId="255"/>
        <pc:sldMkLst>
          <pc:docMk/>
          <pc:sldMk cId="436024904" sldId="276"/>
        </pc:sldMkLst>
        <pc:spChg chg="mod">
          <ac:chgData name="laura nesbitt" userId="2b15025ed44745e6" providerId="LiveId" clId="{A4E2AC1E-DA9E-4F5B-93C7-E9A5AB138D45}" dt="2025-05-06T19:44:35.735" v="1779" actId="255"/>
          <ac:spMkLst>
            <pc:docMk/>
            <pc:sldMk cId="436024904" sldId="276"/>
            <ac:spMk id="197" creationId="{00000000-0000-0000-0000-000000000000}"/>
          </ac:spMkLst>
        </pc:spChg>
      </pc:sldChg>
      <pc:sldChg chg="modSp mod">
        <pc:chgData name="laura nesbitt" userId="2b15025ed44745e6" providerId="LiveId" clId="{A4E2AC1E-DA9E-4F5B-93C7-E9A5AB138D45}" dt="2025-05-06T18:35:50.853" v="1246" actId="5793"/>
        <pc:sldMkLst>
          <pc:docMk/>
          <pc:sldMk cId="2082451705" sldId="277"/>
        </pc:sldMkLst>
        <pc:graphicFrameChg chg="mod modGraphic">
          <ac:chgData name="laura nesbitt" userId="2b15025ed44745e6" providerId="LiveId" clId="{A4E2AC1E-DA9E-4F5B-93C7-E9A5AB138D45}" dt="2025-05-06T18:35:50.853" v="1246" actId="5793"/>
          <ac:graphicFrameMkLst>
            <pc:docMk/>
            <pc:sldMk cId="2082451705" sldId="277"/>
            <ac:graphicFrameMk id="2" creationId="{FD195AB3-33CE-F7F9-937B-DFFB5764E421}"/>
          </ac:graphicFrameMkLst>
        </pc:graphicFrameChg>
      </pc:sldChg>
      <pc:sldChg chg="addSp delSp modSp mod">
        <pc:chgData name="laura nesbitt" userId="2b15025ed44745e6" providerId="LiveId" clId="{A4E2AC1E-DA9E-4F5B-93C7-E9A5AB138D45}" dt="2025-05-06T19:46:15.157" v="1818" actId="120"/>
        <pc:sldMkLst>
          <pc:docMk/>
          <pc:sldMk cId="2622669773" sldId="279"/>
        </pc:sldMkLst>
        <pc:spChg chg="mod">
          <ac:chgData name="laura nesbitt" userId="2b15025ed44745e6" providerId="LiveId" clId="{A4E2AC1E-DA9E-4F5B-93C7-E9A5AB138D45}" dt="2025-05-06T19:46:15.157" v="1818" actId="120"/>
          <ac:spMkLst>
            <pc:docMk/>
            <pc:sldMk cId="2622669773" sldId="279"/>
            <ac:spMk id="2" creationId="{ABC069C6-8793-94C6-FB8A-293917A0D465}"/>
          </ac:spMkLst>
        </pc:spChg>
        <pc:picChg chg="add mod">
          <ac:chgData name="laura nesbitt" userId="2b15025ed44745e6" providerId="LiveId" clId="{A4E2AC1E-DA9E-4F5B-93C7-E9A5AB138D45}" dt="2025-05-06T18:32:33.479" v="1228" actId="14100"/>
          <ac:picMkLst>
            <pc:docMk/>
            <pc:sldMk cId="2622669773" sldId="279"/>
            <ac:picMk id="4" creationId="{EB38478D-B643-BF67-635C-A53A4B3C79EB}"/>
          </ac:picMkLst>
        </pc:picChg>
      </pc:sldChg>
      <pc:sldChg chg="modSp del mod">
        <pc:chgData name="laura nesbitt" userId="2b15025ed44745e6" providerId="LiveId" clId="{A4E2AC1E-DA9E-4F5B-93C7-E9A5AB138D45}" dt="2025-05-06T18:13:45.560" v="871" actId="47"/>
        <pc:sldMkLst>
          <pc:docMk/>
          <pc:sldMk cId="2252109112" sldId="280"/>
        </pc:sldMkLst>
      </pc:sldChg>
      <pc:sldChg chg="addSp modSp new del mod ord">
        <pc:chgData name="laura nesbitt" userId="2b15025ed44745e6" providerId="LiveId" clId="{A4E2AC1E-DA9E-4F5B-93C7-E9A5AB138D45}" dt="2025-05-14T21:52:47.549" v="1897" actId="47"/>
        <pc:sldMkLst>
          <pc:docMk/>
          <pc:sldMk cId="231098351" sldId="281"/>
        </pc:sldMkLst>
      </pc:sldChg>
      <pc:sldChg chg="new">
        <pc:chgData name="laura nesbitt" userId="2b15025ed44745e6" providerId="LiveId" clId="{A4E2AC1E-DA9E-4F5B-93C7-E9A5AB138D45}" dt="2025-05-06T22:47:11.859" v="1896" actId="680"/>
        <pc:sldMkLst>
          <pc:docMk/>
          <pc:sldMk cId="1530155659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284992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3dc7b242d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3dc7b242db_0_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5" name="Google Shape;16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7" name="Google Shape;15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4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3" name="Google Shape;17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5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0" name="Google Shape;18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" name="Google Shape;18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8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5" name="Google Shape;19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8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5" name="Google Shape;19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5282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9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0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0" name="Google Shape;21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7" name="Google Shape;21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9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3cfb3ffcff_0_65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4" name="Google Shape;224;g23cfb3ffcff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52749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3dc7b242d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3dc7b242db_0_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7701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2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3cfb3ffcff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3cfb3ffcff_0_8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3cfb3ffcf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3cfb3ffcff_0_15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3cfb3ffcff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3cfb3ffcff_0_22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0" name="Google Shape;1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body" idx="1"/>
          </p:nvPr>
        </p:nvSpPr>
        <p:spPr>
          <a:xfrm>
            <a:off x="762000" y="1557338"/>
            <a:ext cx="8382000" cy="4729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3"/>
          <p:cNvSpPr txBox="1">
            <a:spLocks noGrp="1"/>
          </p:cNvSpPr>
          <p:nvPr>
            <p:ph type="title"/>
          </p:nvPr>
        </p:nvSpPr>
        <p:spPr>
          <a:xfrm rot="5400000">
            <a:off x="5293519" y="1821657"/>
            <a:ext cx="5556250" cy="214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3"/>
          <p:cNvSpPr txBox="1">
            <a:spLocks noGrp="1"/>
          </p:cNvSpPr>
          <p:nvPr>
            <p:ph type="body" idx="1"/>
          </p:nvPr>
        </p:nvSpPr>
        <p:spPr>
          <a:xfrm rot="5400000">
            <a:off x="925513" y="-249237"/>
            <a:ext cx="5556250" cy="62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3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4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4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5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5"/>
          <p:cNvSpPr txBox="1">
            <a:spLocks noGrp="1"/>
          </p:cNvSpPr>
          <p:nvPr>
            <p:ph type="body" idx="1"/>
          </p:nvPr>
        </p:nvSpPr>
        <p:spPr>
          <a:xfrm>
            <a:off x="762000" y="1557338"/>
            <a:ext cx="4114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5"/>
          <p:cNvSpPr txBox="1">
            <a:spLocks noGrp="1"/>
          </p:cNvSpPr>
          <p:nvPr>
            <p:ph type="body" idx="2"/>
          </p:nvPr>
        </p:nvSpPr>
        <p:spPr>
          <a:xfrm>
            <a:off x="5029200" y="1557338"/>
            <a:ext cx="4114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5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Diagram or Organization Chart" type="dgm">
  <p:cSld name="DIAGRAM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6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6"/>
          <p:cNvSpPr>
            <a:spLocks noGrp="1"/>
          </p:cNvSpPr>
          <p:nvPr>
            <p:ph type="dgm" idx="2"/>
          </p:nvPr>
        </p:nvSpPr>
        <p:spPr>
          <a:xfrm>
            <a:off x="762000" y="1557338"/>
            <a:ext cx="8382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20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20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0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0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0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2" name="Google Shape;82;p36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5"/>
          <p:cNvSpPr txBox="1"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body" idx="1"/>
          </p:nvPr>
        </p:nvSpPr>
        <p:spPr>
          <a:xfrm>
            <a:off x="762000" y="1557338"/>
            <a:ext cx="4114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body" idx="2"/>
          </p:nvPr>
        </p:nvSpPr>
        <p:spPr>
          <a:xfrm>
            <a:off x="5029200" y="1557338"/>
            <a:ext cx="4114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7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body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8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8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9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0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body"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body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30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>
            <a:spLocks noGrp="1"/>
          </p:cNvSpPr>
          <p:nvPr>
            <p:ph type="pic" idx="2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31"/>
          <p:cNvSpPr txBox="1">
            <a:spLocks noGrp="1"/>
          </p:cNvSpPr>
          <p:nvPr>
            <p:ph type="body" idx="1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2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32"/>
          <p:cNvSpPr txBox="1">
            <a:spLocks noGrp="1"/>
          </p:cNvSpPr>
          <p:nvPr>
            <p:ph type="body" idx="1"/>
          </p:nvPr>
        </p:nvSpPr>
        <p:spPr>
          <a:xfrm rot="5400000">
            <a:off x="2895600" y="-576262"/>
            <a:ext cx="4114800" cy="83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2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/>
          <p:nvPr/>
        </p:nvSpPr>
        <p:spPr>
          <a:xfrm>
            <a:off x="0" y="0"/>
            <a:ext cx="9906000" cy="130175"/>
          </a:xfrm>
          <a:prstGeom prst="rect">
            <a:avLst/>
          </a:prstGeom>
          <a:solidFill>
            <a:srgbClr val="00673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22"/>
          <p:cNvSpPr/>
          <p:nvPr/>
        </p:nvSpPr>
        <p:spPr>
          <a:xfrm>
            <a:off x="0" y="0"/>
            <a:ext cx="9906000" cy="71913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22"/>
          <p:cNvSpPr txBox="1"/>
          <p:nvPr/>
        </p:nvSpPr>
        <p:spPr>
          <a:xfrm>
            <a:off x="2501900" y="2209800"/>
            <a:ext cx="3454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22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2"/>
          <p:cNvSpPr txBox="1">
            <a:spLocks noGrp="1"/>
          </p:cNvSpPr>
          <p:nvPr>
            <p:ph type="body" idx="1"/>
          </p:nvPr>
        </p:nvSpPr>
        <p:spPr>
          <a:xfrm>
            <a:off x="762000" y="1557338"/>
            <a:ext cx="8382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0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0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0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0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0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/>
          <p:nvPr/>
        </p:nvSpPr>
        <p:spPr>
          <a:xfrm>
            <a:off x="0" y="692150"/>
            <a:ext cx="9906000" cy="61658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2"/>
          <p:cNvSpPr/>
          <p:nvPr/>
        </p:nvSpPr>
        <p:spPr>
          <a:xfrm>
            <a:off x="-15875" y="6742113"/>
            <a:ext cx="9937750" cy="1301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2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4" name="Google Shape;14;p22"/>
          <p:cNvSpPr/>
          <p:nvPr/>
        </p:nvSpPr>
        <p:spPr>
          <a:xfrm>
            <a:off x="0" y="692150"/>
            <a:ext cx="9921875" cy="1444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jsdc.swimtopia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3dc7b242db_0_1"/>
          <p:cNvSpPr txBox="1">
            <a:spLocks noGrp="1"/>
          </p:cNvSpPr>
          <p:nvPr>
            <p:ph type="body" idx="1"/>
          </p:nvPr>
        </p:nvSpPr>
        <p:spPr>
          <a:xfrm>
            <a:off x="761998" y="1525347"/>
            <a:ext cx="8382000" cy="2098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5100" dirty="0">
                <a:solidFill>
                  <a:schemeClr val="accent2"/>
                </a:solidFill>
                <a:latin typeface="+mj-lt"/>
              </a:rPr>
              <a:t>NJSDC Kickoff Meeting</a:t>
            </a:r>
            <a:endParaRPr sz="5100" dirty="0">
              <a:solidFill>
                <a:schemeClr val="accent2"/>
              </a:solidFill>
              <a:latin typeface="+mj-lt"/>
            </a:endParaRPr>
          </a:p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5100" dirty="0">
                <a:solidFill>
                  <a:schemeClr val="accent2"/>
                </a:solidFill>
                <a:latin typeface="+mj-lt"/>
              </a:rPr>
              <a:t>2025</a:t>
            </a:r>
            <a:endParaRPr sz="51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89" name="Google Shape;89;g23dc7b242db_0_1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00" cy="457200"/>
          </a:xfrm>
          <a:prstGeom prst="rect">
            <a:avLst/>
          </a:prstGeom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35DEF5-5343-AD58-4158-1D3B278FE3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5274" y="3855565"/>
            <a:ext cx="1935449" cy="193544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FFFFFF"/>
                </a:solidFill>
              </a:rPr>
              <a:t>Swim Team Schedule – A League</a:t>
            </a:r>
            <a:endParaRPr dirty="0"/>
          </a:p>
        </p:txBody>
      </p:sp>
      <p:sp>
        <p:nvSpPr>
          <p:cNvPr id="168" name="Google Shape;168;p12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C2FAE8-8C4F-E24F-A776-9C3ECAF03946}"/>
              </a:ext>
            </a:extLst>
          </p:cNvPr>
          <p:cNvSpPr txBox="1"/>
          <p:nvPr/>
        </p:nvSpPr>
        <p:spPr>
          <a:xfrm>
            <a:off x="92319" y="6103693"/>
            <a:ext cx="97213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*Bridgewater JCC cannot swim Saturday meets.  Bridgewater JCC will make arrangements to reschedule their Saturday meets.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2AB11B0-6EF5-8689-5EC8-DFDA28B2B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7377"/>
              </p:ext>
            </p:extLst>
          </p:nvPr>
        </p:nvGraphicFramePr>
        <p:xfrm>
          <a:off x="1123951" y="1031893"/>
          <a:ext cx="7658098" cy="311150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24884">
                  <a:extLst>
                    <a:ext uri="{9D8B030D-6E8A-4147-A177-3AD203B41FA5}">
                      <a16:colId xmlns:a16="http://schemas.microsoft.com/office/drawing/2014/main" val="2445456099"/>
                    </a:ext>
                  </a:extLst>
                </a:gridCol>
                <a:gridCol w="624884">
                  <a:extLst>
                    <a:ext uri="{9D8B030D-6E8A-4147-A177-3AD203B41FA5}">
                      <a16:colId xmlns:a16="http://schemas.microsoft.com/office/drawing/2014/main" val="1325155202"/>
                    </a:ext>
                  </a:extLst>
                </a:gridCol>
                <a:gridCol w="572102">
                  <a:extLst>
                    <a:ext uri="{9D8B030D-6E8A-4147-A177-3AD203B41FA5}">
                      <a16:colId xmlns:a16="http://schemas.microsoft.com/office/drawing/2014/main" val="3375479644"/>
                    </a:ext>
                  </a:extLst>
                </a:gridCol>
                <a:gridCol w="678235">
                  <a:extLst>
                    <a:ext uri="{9D8B030D-6E8A-4147-A177-3AD203B41FA5}">
                      <a16:colId xmlns:a16="http://schemas.microsoft.com/office/drawing/2014/main" val="2226800060"/>
                    </a:ext>
                  </a:extLst>
                </a:gridCol>
                <a:gridCol w="625452">
                  <a:extLst>
                    <a:ext uri="{9D8B030D-6E8A-4147-A177-3AD203B41FA5}">
                      <a16:colId xmlns:a16="http://schemas.microsoft.com/office/drawing/2014/main" val="2963768517"/>
                    </a:ext>
                  </a:extLst>
                </a:gridCol>
                <a:gridCol w="626020">
                  <a:extLst>
                    <a:ext uri="{9D8B030D-6E8A-4147-A177-3AD203B41FA5}">
                      <a16:colId xmlns:a16="http://schemas.microsoft.com/office/drawing/2014/main" val="361736063"/>
                    </a:ext>
                  </a:extLst>
                </a:gridCol>
                <a:gridCol w="625452">
                  <a:extLst>
                    <a:ext uri="{9D8B030D-6E8A-4147-A177-3AD203B41FA5}">
                      <a16:colId xmlns:a16="http://schemas.microsoft.com/office/drawing/2014/main" val="3187798987"/>
                    </a:ext>
                  </a:extLst>
                </a:gridCol>
                <a:gridCol w="625452">
                  <a:extLst>
                    <a:ext uri="{9D8B030D-6E8A-4147-A177-3AD203B41FA5}">
                      <a16:colId xmlns:a16="http://schemas.microsoft.com/office/drawing/2014/main" val="1019628718"/>
                    </a:ext>
                  </a:extLst>
                </a:gridCol>
                <a:gridCol w="689019">
                  <a:extLst>
                    <a:ext uri="{9D8B030D-6E8A-4147-A177-3AD203B41FA5}">
                      <a16:colId xmlns:a16="http://schemas.microsoft.com/office/drawing/2014/main" val="2369288226"/>
                    </a:ext>
                  </a:extLst>
                </a:gridCol>
                <a:gridCol w="561885">
                  <a:extLst>
                    <a:ext uri="{9D8B030D-6E8A-4147-A177-3AD203B41FA5}">
                      <a16:colId xmlns:a16="http://schemas.microsoft.com/office/drawing/2014/main" val="1375086638"/>
                    </a:ext>
                  </a:extLst>
                </a:gridCol>
                <a:gridCol w="625452">
                  <a:extLst>
                    <a:ext uri="{9D8B030D-6E8A-4147-A177-3AD203B41FA5}">
                      <a16:colId xmlns:a16="http://schemas.microsoft.com/office/drawing/2014/main" val="3011170132"/>
                    </a:ext>
                  </a:extLst>
                </a:gridCol>
                <a:gridCol w="779261">
                  <a:extLst>
                    <a:ext uri="{9D8B030D-6E8A-4147-A177-3AD203B41FA5}">
                      <a16:colId xmlns:a16="http://schemas.microsoft.com/office/drawing/2014/main" val="89214257"/>
                    </a:ext>
                  </a:extLst>
                </a:gridCol>
              </a:tblGrid>
              <a:tr h="666750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6/18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6/21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6/25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6/28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 7/2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7/5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7/9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7/12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7/16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7/19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Sun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7/20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000" b="1" dirty="0">
                          <a:effectLst/>
                        </a:rPr>
                        <a:t>Champs</a:t>
                      </a:r>
                      <a:endParaRPr lang="en-US" sz="1100" b="1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9027867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1 @ 3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3 @ 5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3 @ 4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4 @ 5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7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1 @ 5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2 @ 5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4 @ 1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1 @ 2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5 @ 4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5 @ 1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b="0" dirty="0">
                          <a:effectLst/>
                        </a:rPr>
                        <a:t>Roycefield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800" b="0" dirty="0">
                          <a:effectLst/>
                        </a:rPr>
                        <a:t>Sprint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800" b="0" dirty="0">
                          <a:effectLst/>
                        </a:rPr>
                        <a:t>Meet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8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8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b="0" dirty="0">
                          <a:effectLst/>
                        </a:rPr>
                        <a:t>Champs: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b="0" dirty="0">
                          <a:effectLst/>
                        </a:rPr>
                        <a:t>@Cedar Hill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b="0" dirty="0">
                          <a:effectLst/>
                        </a:rPr>
                        <a:t>13/over=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b="0" dirty="0">
                          <a:effectLst/>
                        </a:rPr>
                        <a:t>Fri 7/25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b="0" dirty="0">
                          <a:effectLst/>
                        </a:rPr>
                        <a:t>12/u=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b="0" dirty="0">
                          <a:effectLst/>
                        </a:rPr>
                        <a:t>Sat 7/26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b="0" dirty="0">
                          <a:effectLst/>
                        </a:rPr>
                        <a:t>Conferences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b="0" dirty="0">
                          <a:effectLst/>
                        </a:rPr>
                        <a:t>@ Brookside</a:t>
                      </a:r>
                      <a:endParaRPr lang="en-US" sz="1100" b="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b="0" dirty="0">
                          <a:effectLst/>
                        </a:rPr>
                        <a:t>7/29 &amp; 7/30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6594054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5 @ 2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1 @ 4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2 @ 1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2 @ 3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2 @ 4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3 @ 1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5 @ 3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4 @ 3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3 @ 2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4 @ 2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258569"/>
                  </a:ext>
                </a:extLst>
              </a:tr>
              <a:tr h="1111251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4 Bye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2 Bye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5 Bye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1 Bye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3 Bye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4 Bye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2 Bye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5 Bye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1 Bye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b="0" dirty="0">
                          <a:effectLst/>
                        </a:rPr>
                        <a:t>3 Bye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87958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46F643A-3E0A-A5F7-7D4D-F9FE80C4E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330812"/>
              </p:ext>
            </p:extLst>
          </p:nvPr>
        </p:nvGraphicFramePr>
        <p:xfrm>
          <a:off x="1455420" y="4298987"/>
          <a:ext cx="6995160" cy="144780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3497580">
                  <a:extLst>
                    <a:ext uri="{9D8B030D-6E8A-4147-A177-3AD203B41FA5}">
                      <a16:colId xmlns:a16="http://schemas.microsoft.com/office/drawing/2014/main" val="537269897"/>
                    </a:ext>
                  </a:extLst>
                </a:gridCol>
                <a:gridCol w="3497580">
                  <a:extLst>
                    <a:ext uri="{9D8B030D-6E8A-4147-A177-3AD203B41FA5}">
                      <a16:colId xmlns:a16="http://schemas.microsoft.com/office/drawing/2014/main" val="333213573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buNone/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492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0" dirty="0">
                          <a:effectLst/>
                        </a:rPr>
                        <a:t>Red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0" dirty="0">
                          <a:effectLst/>
                        </a:rPr>
                        <a:t>White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5715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1. </a:t>
                      </a:r>
                      <a:r>
                        <a:rPr lang="en-US" sz="1400" b="0" dirty="0" err="1">
                          <a:effectLst/>
                        </a:rPr>
                        <a:t>Roycefield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>
                        <a:buNone/>
                      </a:pPr>
                      <a:r>
                        <a:rPr lang="en-US" sz="1400" b="0" dirty="0">
                          <a:effectLst/>
                        </a:rPr>
                        <a:t>1. South Plainfield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133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2. Cranford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0" dirty="0">
                          <a:effectLst/>
                        </a:rPr>
                        <a:t>2. Bridgewater Y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7134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3. East Brunswick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0" dirty="0">
                          <a:effectLst/>
                        </a:rPr>
                        <a:t>3. Willows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04884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4. Brookside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0" dirty="0">
                          <a:effectLst/>
                        </a:rPr>
                        <a:t>4.  Cedar Hill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0630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5. Somerset Hills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0" dirty="0">
                          <a:effectLst/>
                        </a:rPr>
                        <a:t>5.  Bridgewater JCC *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147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Swim Team Schedule – B League</a:t>
            </a:r>
            <a:endParaRPr sz="2400" dirty="0"/>
          </a:p>
        </p:txBody>
      </p:sp>
      <p:sp>
        <p:nvSpPr>
          <p:cNvPr id="160" name="Google Shape;160;p11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830366-D580-6C50-DEE2-678CF3EB18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9155"/>
              </p:ext>
            </p:extLst>
          </p:nvPr>
        </p:nvGraphicFramePr>
        <p:xfrm>
          <a:off x="413544" y="1095376"/>
          <a:ext cx="9144000" cy="371807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85122">
                  <a:extLst>
                    <a:ext uri="{9D8B030D-6E8A-4147-A177-3AD203B41FA5}">
                      <a16:colId xmlns:a16="http://schemas.microsoft.com/office/drawing/2014/main" val="1464727031"/>
                    </a:ext>
                  </a:extLst>
                </a:gridCol>
                <a:gridCol w="785122">
                  <a:extLst>
                    <a:ext uri="{9D8B030D-6E8A-4147-A177-3AD203B41FA5}">
                      <a16:colId xmlns:a16="http://schemas.microsoft.com/office/drawing/2014/main" val="2854302889"/>
                    </a:ext>
                  </a:extLst>
                </a:gridCol>
                <a:gridCol w="785858">
                  <a:extLst>
                    <a:ext uri="{9D8B030D-6E8A-4147-A177-3AD203B41FA5}">
                      <a16:colId xmlns:a16="http://schemas.microsoft.com/office/drawing/2014/main" val="2602029106"/>
                    </a:ext>
                  </a:extLst>
                </a:gridCol>
                <a:gridCol w="785122">
                  <a:extLst>
                    <a:ext uri="{9D8B030D-6E8A-4147-A177-3AD203B41FA5}">
                      <a16:colId xmlns:a16="http://schemas.microsoft.com/office/drawing/2014/main" val="3681901362"/>
                    </a:ext>
                  </a:extLst>
                </a:gridCol>
                <a:gridCol w="785858">
                  <a:extLst>
                    <a:ext uri="{9D8B030D-6E8A-4147-A177-3AD203B41FA5}">
                      <a16:colId xmlns:a16="http://schemas.microsoft.com/office/drawing/2014/main" val="142443182"/>
                    </a:ext>
                  </a:extLst>
                </a:gridCol>
                <a:gridCol w="785122">
                  <a:extLst>
                    <a:ext uri="{9D8B030D-6E8A-4147-A177-3AD203B41FA5}">
                      <a16:colId xmlns:a16="http://schemas.microsoft.com/office/drawing/2014/main" val="3860079745"/>
                    </a:ext>
                  </a:extLst>
                </a:gridCol>
                <a:gridCol w="785858">
                  <a:extLst>
                    <a:ext uri="{9D8B030D-6E8A-4147-A177-3AD203B41FA5}">
                      <a16:colId xmlns:a16="http://schemas.microsoft.com/office/drawing/2014/main" val="3575072945"/>
                    </a:ext>
                  </a:extLst>
                </a:gridCol>
                <a:gridCol w="785122">
                  <a:extLst>
                    <a:ext uri="{9D8B030D-6E8A-4147-A177-3AD203B41FA5}">
                      <a16:colId xmlns:a16="http://schemas.microsoft.com/office/drawing/2014/main" val="1544533606"/>
                    </a:ext>
                  </a:extLst>
                </a:gridCol>
                <a:gridCol w="785858">
                  <a:extLst>
                    <a:ext uri="{9D8B030D-6E8A-4147-A177-3AD203B41FA5}">
                      <a16:colId xmlns:a16="http://schemas.microsoft.com/office/drawing/2014/main" val="2532703448"/>
                    </a:ext>
                  </a:extLst>
                </a:gridCol>
                <a:gridCol w="1061830">
                  <a:extLst>
                    <a:ext uri="{9D8B030D-6E8A-4147-A177-3AD203B41FA5}">
                      <a16:colId xmlns:a16="http://schemas.microsoft.com/office/drawing/2014/main" val="2714306969"/>
                    </a:ext>
                  </a:extLst>
                </a:gridCol>
                <a:gridCol w="1013128">
                  <a:extLst>
                    <a:ext uri="{9D8B030D-6E8A-4147-A177-3AD203B41FA5}">
                      <a16:colId xmlns:a16="http://schemas.microsoft.com/office/drawing/2014/main" val="2883708143"/>
                    </a:ext>
                  </a:extLst>
                </a:gridCol>
              </a:tblGrid>
              <a:tr h="771337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6/21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6/25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6/28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 7/2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600" dirty="0">
                          <a:effectLst/>
                        </a:rPr>
                        <a:t>Cross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600" dirty="0">
                          <a:effectLst/>
                        </a:rPr>
                        <a:t>Division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7/5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7/9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7/12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7/16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7/19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600" dirty="0">
                          <a:effectLst/>
                        </a:rPr>
                        <a:t>Cross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600" dirty="0">
                          <a:effectLst/>
                        </a:rPr>
                        <a:t>Division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Sun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7/20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Champs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extLst>
                  <a:ext uri="{0D108BD9-81ED-4DB2-BD59-A6C34878D82A}">
                    <a16:rowId xmlns:a16="http://schemas.microsoft.com/office/drawing/2014/main" val="1998621829"/>
                  </a:ext>
                </a:extLst>
              </a:tr>
              <a:tr h="484686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2 @ 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4 @ 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1 @ 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 @ 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ALL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TEAMS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BYE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1 @ 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1 @ 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3 @ 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1 @ 8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 rowSpan="4"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Roycefield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Sprint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Meet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 rowSpan="4"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Champs: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</a:rPr>
                        <a:t>HOST TBD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13/over=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Fri 7/25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12/u=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Sat 7/26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Conferences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@ Brookside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7/29 &amp; 7/30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extLst>
                  <a:ext uri="{0D108BD9-81ED-4DB2-BD59-A6C34878D82A}">
                    <a16:rowId xmlns:a16="http://schemas.microsoft.com/office/drawing/2014/main" val="158690502"/>
                  </a:ext>
                </a:extLst>
              </a:tr>
              <a:tr h="701215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3 @ 4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3 @ 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4 @ 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2 @ 8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ALL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TEAMS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BYE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4 @ 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2 @ 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2 @ 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 @ 2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277346"/>
                  </a:ext>
                </a:extLst>
              </a:tr>
              <a:tr h="701215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6 @ 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8 @ 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5 @ 7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5 @ 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ALL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TEAMS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BYE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5 @ 6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5 @ 8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 @ 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5 @ 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822206"/>
                  </a:ext>
                </a:extLst>
              </a:tr>
              <a:tr h="1059622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 @ 8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6 @ 7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8 @ 6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6 @ 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ALL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TEAMS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BYE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8 @ 7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 @ 6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6 @ 8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6 @ 3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7" marR="52307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66122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AB53392-C694-2361-DCEA-4FA86C936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995138"/>
              </p:ext>
            </p:extLst>
          </p:nvPr>
        </p:nvGraphicFramePr>
        <p:xfrm>
          <a:off x="1450658" y="4813451"/>
          <a:ext cx="6995160" cy="128016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3497580">
                  <a:extLst>
                    <a:ext uri="{9D8B030D-6E8A-4147-A177-3AD203B41FA5}">
                      <a16:colId xmlns:a16="http://schemas.microsoft.com/office/drawing/2014/main" val="2874410575"/>
                    </a:ext>
                  </a:extLst>
                </a:gridCol>
                <a:gridCol w="3497580">
                  <a:extLst>
                    <a:ext uri="{9D8B030D-6E8A-4147-A177-3AD203B41FA5}">
                      <a16:colId xmlns:a16="http://schemas.microsoft.com/office/drawing/2014/main" val="9264200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dirty="0">
                          <a:effectLst/>
                        </a:rPr>
                        <a:t>\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169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0" dirty="0">
                          <a:effectLst/>
                        </a:rPr>
                        <a:t>Red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0" dirty="0">
                          <a:effectLst/>
                        </a:rPr>
                        <a:t>White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35257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1. Rivercrest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0" dirty="0">
                          <a:effectLst/>
                        </a:rPr>
                        <a:t>5.  Metuchen Municipal Pool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5747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2. Hillsborough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0" dirty="0">
                          <a:effectLst/>
                        </a:rPr>
                        <a:t>6.  North Brunswick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413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3. Old Bridge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0" dirty="0">
                          <a:effectLst/>
                        </a:rPr>
                        <a:t>7.  Middlesex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5868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4. Frog Hollow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0" dirty="0">
                          <a:effectLst/>
                        </a:rPr>
                        <a:t>8.  Juniper Lane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14924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763297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FFFFFF"/>
                </a:solidFill>
              </a:rPr>
              <a:t>Swim Team Schedule – C League Schedule</a:t>
            </a:r>
            <a:endParaRPr dirty="0"/>
          </a:p>
        </p:txBody>
      </p:sp>
      <p:sp>
        <p:nvSpPr>
          <p:cNvPr id="176" name="Google Shape;176;p14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D02038C-FE06-DAAB-13DF-4A1294186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841090"/>
              </p:ext>
            </p:extLst>
          </p:nvPr>
        </p:nvGraphicFramePr>
        <p:xfrm>
          <a:off x="453081" y="893222"/>
          <a:ext cx="9218144" cy="313123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46138">
                  <a:extLst>
                    <a:ext uri="{9D8B030D-6E8A-4147-A177-3AD203B41FA5}">
                      <a16:colId xmlns:a16="http://schemas.microsoft.com/office/drawing/2014/main" val="109106696"/>
                    </a:ext>
                  </a:extLst>
                </a:gridCol>
                <a:gridCol w="746138">
                  <a:extLst>
                    <a:ext uri="{9D8B030D-6E8A-4147-A177-3AD203B41FA5}">
                      <a16:colId xmlns:a16="http://schemas.microsoft.com/office/drawing/2014/main" val="1431643737"/>
                    </a:ext>
                  </a:extLst>
                </a:gridCol>
                <a:gridCol w="746138">
                  <a:extLst>
                    <a:ext uri="{9D8B030D-6E8A-4147-A177-3AD203B41FA5}">
                      <a16:colId xmlns:a16="http://schemas.microsoft.com/office/drawing/2014/main" val="864600502"/>
                    </a:ext>
                  </a:extLst>
                </a:gridCol>
                <a:gridCol w="746138">
                  <a:extLst>
                    <a:ext uri="{9D8B030D-6E8A-4147-A177-3AD203B41FA5}">
                      <a16:colId xmlns:a16="http://schemas.microsoft.com/office/drawing/2014/main" val="2904153041"/>
                    </a:ext>
                  </a:extLst>
                </a:gridCol>
                <a:gridCol w="746138">
                  <a:extLst>
                    <a:ext uri="{9D8B030D-6E8A-4147-A177-3AD203B41FA5}">
                      <a16:colId xmlns:a16="http://schemas.microsoft.com/office/drawing/2014/main" val="1642005723"/>
                    </a:ext>
                  </a:extLst>
                </a:gridCol>
                <a:gridCol w="746138">
                  <a:extLst>
                    <a:ext uri="{9D8B030D-6E8A-4147-A177-3AD203B41FA5}">
                      <a16:colId xmlns:a16="http://schemas.microsoft.com/office/drawing/2014/main" val="2106719518"/>
                    </a:ext>
                  </a:extLst>
                </a:gridCol>
                <a:gridCol w="746138">
                  <a:extLst>
                    <a:ext uri="{9D8B030D-6E8A-4147-A177-3AD203B41FA5}">
                      <a16:colId xmlns:a16="http://schemas.microsoft.com/office/drawing/2014/main" val="3132410791"/>
                    </a:ext>
                  </a:extLst>
                </a:gridCol>
                <a:gridCol w="746138">
                  <a:extLst>
                    <a:ext uri="{9D8B030D-6E8A-4147-A177-3AD203B41FA5}">
                      <a16:colId xmlns:a16="http://schemas.microsoft.com/office/drawing/2014/main" val="2096669609"/>
                    </a:ext>
                  </a:extLst>
                </a:gridCol>
                <a:gridCol w="746138">
                  <a:extLst>
                    <a:ext uri="{9D8B030D-6E8A-4147-A177-3AD203B41FA5}">
                      <a16:colId xmlns:a16="http://schemas.microsoft.com/office/drawing/2014/main" val="3067453017"/>
                    </a:ext>
                  </a:extLst>
                </a:gridCol>
                <a:gridCol w="746787">
                  <a:extLst>
                    <a:ext uri="{9D8B030D-6E8A-4147-A177-3AD203B41FA5}">
                      <a16:colId xmlns:a16="http://schemas.microsoft.com/office/drawing/2014/main" val="4075764069"/>
                    </a:ext>
                  </a:extLst>
                </a:gridCol>
                <a:gridCol w="764290">
                  <a:extLst>
                    <a:ext uri="{9D8B030D-6E8A-4147-A177-3AD203B41FA5}">
                      <a16:colId xmlns:a16="http://schemas.microsoft.com/office/drawing/2014/main" val="4003029482"/>
                    </a:ext>
                  </a:extLst>
                </a:gridCol>
                <a:gridCol w="991825">
                  <a:extLst>
                    <a:ext uri="{9D8B030D-6E8A-4147-A177-3AD203B41FA5}">
                      <a16:colId xmlns:a16="http://schemas.microsoft.com/office/drawing/2014/main" val="4170974162"/>
                    </a:ext>
                  </a:extLst>
                </a:gridCol>
              </a:tblGrid>
              <a:tr h="835107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6/18</a:t>
                      </a:r>
                    </a:p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45720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6/21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6/25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6/28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7/2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7/5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7/9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7/12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WED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7/16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SAT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7/19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SUN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7/20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000" dirty="0">
                          <a:effectLst/>
                        </a:rPr>
                        <a:t>Champs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extLst>
                  <a:ext uri="{0D108BD9-81ED-4DB2-BD59-A6C34878D82A}">
                    <a16:rowId xmlns:a16="http://schemas.microsoft.com/office/drawing/2014/main" val="608975393"/>
                  </a:ext>
                </a:extLst>
              </a:tr>
              <a:tr h="469911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6 @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4 @ 1</a:t>
                      </a:r>
                    </a:p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b="1" dirty="0">
                          <a:effectLst/>
                        </a:rPr>
                        <a:t>*1</a:t>
                      </a: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7 @ 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9 @ 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6 @ 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5 @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2 @ 1</a:t>
                      </a:r>
                    </a:p>
                    <a:p>
                      <a:pPr marL="0" marR="0">
                        <a:buNone/>
                      </a:pPr>
                      <a:r>
                        <a:rPr lang="en-US" sz="1100" b="1" dirty="0">
                          <a:effectLst/>
                        </a:rPr>
                        <a:t> *2</a:t>
                      </a: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1 @ 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2 @ 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 rowSpan="5">
                  <a:txBody>
                    <a:bodyPr/>
                    <a:lstStyle/>
                    <a:p>
                      <a:pPr marL="0" marR="0" algn="ctr">
                        <a:buNone/>
                      </a:pP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900" dirty="0">
                          <a:effectLst/>
                        </a:rPr>
                        <a:t>Roycefield 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900" dirty="0">
                          <a:effectLst/>
                        </a:rPr>
                        <a:t>Sprint Meet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 rowSpan="5"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Champs: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At Round Top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Ages 13+=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Fri 7/25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Ages 8-12=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Sat 7/26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Conferences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@ Brookside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800" dirty="0">
                          <a:effectLst/>
                        </a:rPr>
                        <a:t>7/29, 7/30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extLst>
                  <a:ext uri="{0D108BD9-81ED-4DB2-BD59-A6C34878D82A}">
                    <a16:rowId xmlns:a16="http://schemas.microsoft.com/office/drawing/2014/main" val="1026062649"/>
                  </a:ext>
                </a:extLst>
              </a:tr>
              <a:tr h="456581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8 @ 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6 @ 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3 @ 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3 @ 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9 @ 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7 @ 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9 @ 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4 @ 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3 @ 7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096036"/>
                  </a:ext>
                </a:extLst>
              </a:tr>
              <a:tr h="455513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5 @ 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5 @ 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2 @ 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1 @ 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1 @ 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3 @ 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8 @ 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6 @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5 @ 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27204"/>
                  </a:ext>
                </a:extLst>
              </a:tr>
              <a:tr h="455513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9 @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2 @ 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4 @ 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7 @ 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2 @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9 @ 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4 @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8 @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1 @ 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423076"/>
                  </a:ext>
                </a:extLst>
              </a:tr>
              <a:tr h="455513"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100" dirty="0">
                          <a:effectLst/>
                        </a:rPr>
                        <a:t>1 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3 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5 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2 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8 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4 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6 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7 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9 BYE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7" marR="6832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88207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2D9A18E-A5DF-6665-49FA-B81200683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963097"/>
              </p:ext>
            </p:extLst>
          </p:nvPr>
        </p:nvGraphicFramePr>
        <p:xfrm>
          <a:off x="1564573" y="4024453"/>
          <a:ext cx="6995160" cy="140208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497580">
                  <a:extLst>
                    <a:ext uri="{9D8B030D-6E8A-4147-A177-3AD203B41FA5}">
                      <a16:colId xmlns:a16="http://schemas.microsoft.com/office/drawing/2014/main" val="3885771204"/>
                    </a:ext>
                  </a:extLst>
                </a:gridCol>
                <a:gridCol w="3497580">
                  <a:extLst>
                    <a:ext uri="{9D8B030D-6E8A-4147-A177-3AD203B41FA5}">
                      <a16:colId xmlns:a16="http://schemas.microsoft.com/office/drawing/2014/main" val="341938266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buNone/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02795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510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buFont typeface="+mj-lt"/>
                        <a:buAutoNum type="arabicPeriod"/>
                      </a:pPr>
                      <a:r>
                        <a:rPr lang="en-US" sz="1400" b="0" dirty="0">
                          <a:effectLst/>
                        </a:rPr>
                        <a:t>Springwood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dirty="0">
                          <a:effectLst/>
                        </a:rPr>
                        <a:t>6.  RVCC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622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2.    Edison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dirty="0">
                          <a:effectLst/>
                        </a:rPr>
                        <a:t>7. Metuchen Golf &amp; Country Club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24053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3.    Lakeridge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dirty="0">
                          <a:effectLst/>
                        </a:rPr>
                        <a:t>8.  Round Top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321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4.    University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dirty="0">
                          <a:effectLst/>
                        </a:rPr>
                        <a:t>9.  Gateway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927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buFont typeface="+mj-lt"/>
                        <a:buNone/>
                      </a:pPr>
                      <a:r>
                        <a:rPr lang="en-US" sz="1400" b="0" dirty="0">
                          <a:effectLst/>
                        </a:rPr>
                        <a:t>5.    Glen Ridge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954989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4081E02-4F47-3126-BEA8-22FB1A571F0A}"/>
              </a:ext>
            </a:extLst>
          </p:cNvPr>
          <p:cNvSpPr txBox="1"/>
          <p:nvPr/>
        </p:nvSpPr>
        <p:spPr>
          <a:xfrm>
            <a:off x="142754" y="5595866"/>
            <a:ext cx="97632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buNone/>
            </a:pPr>
            <a:r>
              <a:rPr lang="en-US" sz="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*1 – Because Springwood cannot host their meet at Woodbridge Community Center on Saturdays, meet will be held at University, but it’s a Springwood Home meet; Springwood will provide timers and officials as if it’s their Home Meet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*2</a:t>
            </a:r>
            <a:r>
              <a:rPr lang="en-US" sz="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Because Springwood cannot host their meet at Woodbridge Community Center on Saturdays, meet will be held at Edison, but it’s a Springwood Home meet; Springwood will provide timers and officials as if it’s their Home Meet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Championships and Conferences</a:t>
            </a:r>
            <a:endParaRPr sz="2400" dirty="0"/>
          </a:p>
        </p:txBody>
      </p:sp>
      <p:sp>
        <p:nvSpPr>
          <p:cNvPr id="183" name="Google Shape;183;p15"/>
          <p:cNvSpPr txBox="1">
            <a:spLocks noGrp="1"/>
          </p:cNvSpPr>
          <p:nvPr>
            <p:ph type="body" idx="1"/>
          </p:nvPr>
        </p:nvSpPr>
        <p:spPr>
          <a:xfrm>
            <a:off x="320850" y="1196752"/>
            <a:ext cx="8871520" cy="4729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 dirty="0"/>
              <a:t>Championships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Dates for A, B and C Leagues: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Friday 7/25: 13/over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Saturday 7/26: 12/u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highlight>
                  <a:srgbClr val="0070C0"/>
                </a:highlight>
              </a:rPr>
              <a:t>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Hosts</a:t>
            </a:r>
            <a:endParaRPr sz="2400" dirty="0"/>
          </a:p>
          <a:p>
            <a:pPr marL="381000" lvl="1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A League – Cedar Hill </a:t>
            </a:r>
          </a:p>
          <a:p>
            <a:pPr marL="381000" lvl="1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B League – </a:t>
            </a:r>
            <a:r>
              <a:rPr lang="en-US" sz="2400" b="1" dirty="0">
                <a:solidFill>
                  <a:srgbClr val="FF0000"/>
                </a:solidFill>
              </a:rPr>
              <a:t>WE NEED A HOST</a:t>
            </a:r>
          </a:p>
          <a:p>
            <a:pPr marL="381000" lvl="1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C League – Roundtop </a:t>
            </a:r>
            <a:endParaRPr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 dirty="0"/>
              <a:t>Conferences</a:t>
            </a:r>
            <a:r>
              <a:rPr lang="en-US" sz="2400" dirty="0"/>
              <a:t> Date: Tuesday and Wednesday, July 29th and 30th</a:t>
            </a:r>
            <a:endParaRPr sz="2400" dirty="0"/>
          </a:p>
          <a:p>
            <a:pPr marL="95250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Brookside to host</a:t>
            </a:r>
            <a:endParaRPr sz="2400" dirty="0"/>
          </a:p>
        </p:txBody>
      </p:sp>
      <p:sp>
        <p:nvSpPr>
          <p:cNvPr id="184" name="Google Shape;184;p15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>
            <a:spLocks noGrp="1"/>
          </p:cNvSpPr>
          <p:nvPr>
            <p:ph type="title"/>
          </p:nvPr>
        </p:nvSpPr>
        <p:spPr>
          <a:xfrm>
            <a:off x="128464" y="115888"/>
            <a:ext cx="9649072" cy="5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Swimming League – Reminders for 2025</a:t>
            </a:r>
            <a:endParaRPr sz="2400" dirty="0"/>
          </a:p>
        </p:txBody>
      </p:sp>
      <p:sp>
        <p:nvSpPr>
          <p:cNvPr id="190" name="Google Shape;190;p17"/>
          <p:cNvSpPr txBox="1">
            <a:spLocks noGrp="1"/>
          </p:cNvSpPr>
          <p:nvPr>
            <p:ph type="body" idx="1"/>
          </p:nvPr>
        </p:nvSpPr>
        <p:spPr>
          <a:xfrm>
            <a:off x="128464" y="1052736"/>
            <a:ext cx="9289032" cy="5328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1" indent="-88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dirty="0"/>
          </a:p>
          <a:p>
            <a:pPr marL="38100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/>
          </a:p>
        </p:txBody>
      </p:sp>
      <p:sp>
        <p:nvSpPr>
          <p:cNvPr id="191" name="Google Shape;191;p17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 dirty="0"/>
          </a:p>
        </p:txBody>
      </p:sp>
      <p:sp>
        <p:nvSpPr>
          <p:cNvPr id="192" name="Google Shape;192;p17"/>
          <p:cNvSpPr txBox="1"/>
          <p:nvPr/>
        </p:nvSpPr>
        <p:spPr>
          <a:xfrm>
            <a:off x="272480" y="1052736"/>
            <a:ext cx="9145016" cy="5492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0500" marR="0" lvl="0" indent="-190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-US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 – like last year:</a:t>
            </a:r>
            <a:endParaRPr dirty="0"/>
          </a:p>
          <a:p>
            <a:pPr marL="571500" marR="0" lvl="1" indent="-1905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–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annual dues aren’t submitted to the Conference Treasurer prior to the first dual meet, the conference will not sanction any dual meets for the teams in violation.</a:t>
            </a: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1" indent="-1905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–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insurance forms aren’t submitted to your League Coordinator prior to the first dual meet, the conference will not sanction any dual meets for the teams in violation.</a:t>
            </a:r>
            <a:endParaRPr dirty="0"/>
          </a:p>
          <a:p>
            <a:pPr marL="571500" marR="0" lvl="1" indent="-1905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–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rosters aren’t submitted to your League Coordinator prior to the first dual meet, the conference will not sanction any dual meets for the teams in violation.</a:t>
            </a:r>
            <a:endParaRPr dirty="0"/>
          </a:p>
          <a:p>
            <a:pPr marL="571500" marR="0" lvl="1" indent="-1905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–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If a team does not submit their dual meet results online within 1 week of the meet, the meet will be considered a loss for purposes of final standings.</a:t>
            </a:r>
            <a:endParaRPr dirty="0"/>
          </a:p>
          <a:p>
            <a:pPr marL="190500" marR="0" lvl="0" indent="-635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8"/>
          <p:cNvSpPr txBox="1">
            <a:spLocks noGrp="1"/>
          </p:cNvSpPr>
          <p:nvPr>
            <p:ph type="body" idx="1"/>
          </p:nvPr>
        </p:nvSpPr>
        <p:spPr>
          <a:xfrm>
            <a:off x="279200" y="980728"/>
            <a:ext cx="8928992" cy="4729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Like last year: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190500" lvl="0" indent="-1905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A swimmer must compete in a minimum of 4 dual meets in order to be eligible to swim in the Championship meet. </a:t>
            </a:r>
            <a:endParaRPr sz="2000" dirty="0"/>
          </a:p>
          <a:p>
            <a:pPr marL="190500" lvl="0" indent="-1905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A swimmer must compete in a minimum of 4 dual meets in order to be eligible to swim in the Conference meet. </a:t>
            </a:r>
            <a:endParaRPr sz="2000" dirty="0"/>
          </a:p>
          <a:p>
            <a:pPr marL="190500" lvl="0" indent="-1905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Swimmers must legally swim an event at least once in order to compete in that event at the Championship meet, or in the Conference meet.</a:t>
            </a:r>
            <a:endParaRPr sz="2000" dirty="0"/>
          </a:p>
          <a:p>
            <a:pPr marL="190500" lvl="0" indent="-1905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 Any dual meet that completes 22 events will be considered official, although coaches may agree to continue the meet at a later date.</a:t>
            </a:r>
            <a:endParaRPr sz="2000" dirty="0"/>
          </a:p>
          <a:p>
            <a:pPr marL="190500" lvl="0" indent="-76200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dirty="0"/>
          </a:p>
        </p:txBody>
      </p:sp>
      <p:sp>
        <p:nvSpPr>
          <p:cNvPr id="198" name="Google Shape;198;p18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 dirty="0"/>
          </a:p>
        </p:txBody>
      </p:sp>
      <p:sp>
        <p:nvSpPr>
          <p:cNvPr id="199" name="Google Shape;199;p18"/>
          <p:cNvSpPr txBox="1">
            <a:spLocks noGrp="1"/>
          </p:cNvSpPr>
          <p:nvPr>
            <p:ph type="title"/>
          </p:nvPr>
        </p:nvSpPr>
        <p:spPr>
          <a:xfrm>
            <a:off x="128464" y="115888"/>
            <a:ext cx="9577064" cy="5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Swimming League – Reminders for 2025</a:t>
            </a:r>
            <a:endParaRPr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8"/>
          <p:cNvSpPr txBox="1">
            <a:spLocks noGrp="1"/>
          </p:cNvSpPr>
          <p:nvPr>
            <p:ph type="body" idx="1"/>
          </p:nvPr>
        </p:nvSpPr>
        <p:spPr>
          <a:xfrm>
            <a:off x="269823" y="884420"/>
            <a:ext cx="9435705" cy="5660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SwimTopia/Meet Maestro Recommended (Meet Manager also)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190500" lvl="0" indent="-1905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Full team management or “lite” version for meets only</a:t>
            </a:r>
          </a:p>
          <a:p>
            <a:pPr marL="190500" lvl="0" indent="-1905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No meet sheets, no lane cards (heat sheets printed at meet)</a:t>
            </a:r>
          </a:p>
          <a:p>
            <a:pPr marL="190500" lvl="0" indent="-1905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n-US" sz="1600" dirty="0">
                <a:latin typeface="Calibri"/>
                <a:cs typeface="Calibri"/>
                <a:sym typeface="Calibri"/>
              </a:rPr>
              <a:t>Entries done on PC prior to meet day, either sent as entries like championships, or “linked” within the application</a:t>
            </a:r>
          </a:p>
          <a:p>
            <a:pPr marL="190500" lvl="0" indent="-1905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n-US" sz="1600" dirty="0">
                <a:latin typeface="Calibri"/>
                <a:cs typeface="Calibri"/>
                <a:sym typeface="Calibri"/>
              </a:rPr>
              <a:t>Seed and score the meet on PC</a:t>
            </a:r>
          </a:p>
          <a:p>
            <a:pPr marL="190500" lvl="0" indent="-1905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n-US" sz="1600" dirty="0">
                <a:latin typeface="Calibri"/>
                <a:cs typeface="Calibri"/>
                <a:sym typeface="Calibri"/>
              </a:rPr>
              <a:t>Export/upload results - no retyping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US" sz="600" dirty="0">
              <a:latin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b="1" dirty="0">
                <a:latin typeface="Calibri"/>
                <a:cs typeface="Calibri"/>
                <a:sym typeface="Calibri"/>
              </a:rPr>
              <a:t>Some Team Rep Comments on Using Meet Maestro:</a:t>
            </a:r>
          </a:p>
          <a:p>
            <a:pPr marL="342900">
              <a:spcBef>
                <a:spcPts val="600"/>
              </a:spcBef>
              <a:buSzPts val="2000"/>
            </a:pPr>
            <a:r>
              <a:rPr lang="en-US" sz="1600" dirty="0">
                <a:latin typeface="+mn-lt"/>
                <a:cs typeface="Calibri"/>
                <a:sym typeface="Calibri"/>
              </a:rPr>
              <a:t>“Meet entries are enormously easier to manage in SwimTopia. Coaches can work in collaboration from different places!”</a:t>
            </a:r>
          </a:p>
          <a:p>
            <a:pPr marL="342900">
              <a:spcBef>
                <a:spcPts val="600"/>
              </a:spcBef>
              <a:buSzPts val="2000"/>
            </a:pPr>
            <a:r>
              <a:rPr lang="en-US" sz="1600" dirty="0"/>
              <a:t>“No more paper and much lower risk of human error on averaging.” </a:t>
            </a:r>
          </a:p>
          <a:p>
            <a:pPr marL="342900">
              <a:spcBef>
                <a:spcPts val="600"/>
              </a:spcBef>
              <a:buSzPts val="2000"/>
            </a:pPr>
            <a:r>
              <a:rPr lang="en-US" sz="1600" dirty="0"/>
              <a:t>“No lost meet results. They're already in the computer so no one needs to keep track of the official results.”</a:t>
            </a:r>
          </a:p>
          <a:p>
            <a:pPr marL="342900">
              <a:spcBef>
                <a:spcPts val="600"/>
              </a:spcBef>
              <a:buSzPts val="2000"/>
            </a:pPr>
            <a:r>
              <a:rPr lang="en-US" sz="1600" dirty="0"/>
              <a:t>“Once meets are in Meet Maestro, both teams can do scratches on their own computers. Easily reduce heats, etc.“</a:t>
            </a:r>
          </a:p>
          <a:p>
            <a:pPr marL="342900">
              <a:spcBef>
                <a:spcPts val="600"/>
              </a:spcBef>
              <a:buSzPts val="2000"/>
            </a:pPr>
            <a:r>
              <a:rPr lang="en-US" sz="1600" dirty="0"/>
              <a:t>Ability to produce awards labels, real time results app, much more</a:t>
            </a:r>
            <a:endParaRPr sz="1600" dirty="0"/>
          </a:p>
        </p:txBody>
      </p:sp>
      <p:sp>
        <p:nvSpPr>
          <p:cNvPr id="198" name="Google Shape;198;p18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 dirty="0"/>
          </a:p>
        </p:txBody>
      </p:sp>
      <p:sp>
        <p:nvSpPr>
          <p:cNvPr id="199" name="Google Shape;199;p18"/>
          <p:cNvSpPr txBox="1">
            <a:spLocks noGrp="1"/>
          </p:cNvSpPr>
          <p:nvPr>
            <p:ph type="title"/>
          </p:nvPr>
        </p:nvSpPr>
        <p:spPr>
          <a:xfrm>
            <a:off x="128464" y="115888"/>
            <a:ext cx="9577064" cy="5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Dual Meets – Consider Running Paperless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436024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914514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Swimming Officials Clinics</a:t>
            </a:r>
            <a:endParaRPr sz="2800" dirty="0"/>
          </a:p>
        </p:txBody>
      </p:sp>
      <p:sp>
        <p:nvSpPr>
          <p:cNvPr id="205" name="Google Shape;205;p19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 dirty="0"/>
          </a:p>
        </p:txBody>
      </p:sp>
      <p:graphicFrame>
        <p:nvGraphicFramePr>
          <p:cNvPr id="206" name="Google Shape;206;p19"/>
          <p:cNvGraphicFramePr/>
          <p:nvPr>
            <p:extLst>
              <p:ext uri="{D42A27DB-BD31-4B8C-83A1-F6EECF244321}">
                <p14:modId xmlns:p14="http://schemas.microsoft.com/office/powerpoint/2010/main" val="574770916"/>
              </p:ext>
            </p:extLst>
          </p:nvPr>
        </p:nvGraphicFramePr>
        <p:xfrm>
          <a:off x="200472" y="906463"/>
          <a:ext cx="9198311" cy="5242380"/>
        </p:xfrm>
        <a:graphic>
          <a:graphicData uri="http://schemas.openxmlformats.org/drawingml/2006/table">
            <a:tbl>
              <a:tblPr>
                <a:noFill/>
                <a:tableStyleId>{01227F4B-0C5B-46EB-B83C-DBCE4C4E4800}</a:tableStyleId>
              </a:tblPr>
              <a:tblGrid>
                <a:gridCol w="2984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3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b="1" dirty="0">
                          <a:solidFill>
                            <a:schemeClr val="lt1"/>
                          </a:solidFill>
                        </a:rPr>
                        <a:t>Date</a:t>
                      </a:r>
                      <a:endParaRPr sz="1700"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b="1" dirty="0">
                          <a:solidFill>
                            <a:schemeClr val="lt1"/>
                          </a:solidFill>
                        </a:rPr>
                        <a:t>Time</a:t>
                      </a:r>
                      <a:endParaRPr sz="1700"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b="1" dirty="0">
                          <a:solidFill>
                            <a:schemeClr val="lt1"/>
                          </a:solidFill>
                        </a:rPr>
                        <a:t>Location</a:t>
                      </a:r>
                      <a:endParaRPr sz="1700" b="1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02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Thursday, June 5th</a:t>
                      </a:r>
                      <a:endParaRPr sz="17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7:00 PM</a:t>
                      </a:r>
                      <a:endParaRPr sz="17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>
                          <a:solidFill>
                            <a:schemeClr val="dk1"/>
                          </a:solidFill>
                        </a:rPr>
                        <a:t>Old Bridge YMCA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>
                          <a:solidFill>
                            <a:schemeClr val="dk1"/>
                          </a:solidFill>
                        </a:rPr>
                        <a:t>1 Mannino Park Drive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>
                          <a:solidFill>
                            <a:schemeClr val="dk1"/>
                          </a:solidFill>
                        </a:rPr>
                        <a:t>Old Bridge, NJ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4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Sunday, June 8th</a:t>
                      </a:r>
                      <a:endParaRPr sz="17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8:30 AM</a:t>
                      </a:r>
                      <a:endParaRPr sz="17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Bridgewater JCC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775 Talamini Rd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Bridgewater, NJ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55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Monday, June 9th </a:t>
                      </a:r>
                      <a:endParaRPr sz="17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6:30 PM</a:t>
                      </a:r>
                      <a:endParaRPr sz="17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1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 dirty="0">
                          <a:solidFill>
                            <a:schemeClr val="dk1"/>
                          </a:solidFill>
                        </a:rPr>
                        <a:t>Metuchen Municipal Pool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 dirty="0">
                          <a:solidFill>
                            <a:schemeClr val="dk1"/>
                          </a:solidFill>
                        </a:rPr>
                        <a:t>50 Lake Ave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 dirty="0">
                          <a:solidFill>
                            <a:schemeClr val="dk1"/>
                          </a:solidFill>
                        </a:rPr>
                        <a:t>Metuchen, NJ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7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Saturday, June 14</a:t>
                      </a:r>
                      <a:r>
                        <a:rPr lang="en-US" sz="1700" baseline="30000" dirty="0"/>
                        <a:t>th</a:t>
                      </a:r>
                      <a:endParaRPr sz="17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9:00 AM</a:t>
                      </a:r>
                      <a:endParaRPr sz="17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1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 dirty="0">
                          <a:solidFill>
                            <a:schemeClr val="dk1"/>
                          </a:solidFill>
                        </a:rPr>
                        <a:t>Cranford Community Center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 dirty="0">
                          <a:solidFill>
                            <a:schemeClr val="dk1"/>
                          </a:solidFill>
                        </a:rPr>
                        <a:t>220 Walnut Avenue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 dirty="0">
                          <a:solidFill>
                            <a:schemeClr val="dk1"/>
                          </a:solidFill>
                        </a:rPr>
                        <a:t>Cranford, NJ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7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Thursday, May 22</a:t>
                      </a:r>
                      <a:r>
                        <a:rPr lang="en-US" sz="1700" baseline="30000" dirty="0"/>
                        <a:t>nd</a:t>
                      </a:r>
                      <a:r>
                        <a:rPr lang="en-US" sz="1700" dirty="0"/>
                        <a:t>’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Sunday, June 8</a:t>
                      </a:r>
                      <a:r>
                        <a:rPr lang="en-US" sz="1700" baseline="30000" dirty="0"/>
                        <a:t>th</a:t>
                      </a:r>
                      <a:r>
                        <a:rPr lang="en-US" sz="1700" dirty="0"/>
                        <a:t> </a:t>
                      </a:r>
                      <a:endParaRPr sz="17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7:00 PM</a:t>
                      </a:r>
                      <a:endParaRPr sz="1700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</a:rPr>
                        <a:t>ZOOM: </a:t>
                      </a:r>
                      <a:r>
                        <a:rPr lang="en-US" sz="1700" b="1" dirty="0">
                          <a:solidFill>
                            <a:srgbClr val="FF0000"/>
                          </a:solidFill>
                        </a:rPr>
                        <a:t>For Returning 2023 Officials only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761225"/>
                  </a:ext>
                </a:extLst>
              </a:tr>
            </a:tbl>
          </a:graphicData>
        </a:graphic>
      </p:graphicFrame>
      <p:sp>
        <p:nvSpPr>
          <p:cNvPr id="2" name="Google Shape;207;p19"/>
          <p:cNvSpPr txBox="1"/>
          <p:nvPr/>
        </p:nvSpPr>
        <p:spPr>
          <a:xfrm>
            <a:off x="421200" y="6148843"/>
            <a:ext cx="9063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</a:rPr>
              <a:t>Mandatory</a:t>
            </a:r>
            <a:r>
              <a:rPr lang="en-US" sz="1800" dirty="0"/>
              <a:t> Coaches Meeting: Thursday, June 12</a:t>
            </a:r>
            <a:r>
              <a:rPr lang="en-US" sz="1800" baseline="30000" dirty="0"/>
              <a:t>th</a:t>
            </a:r>
            <a:r>
              <a:rPr lang="en-US" sz="1800" dirty="0"/>
              <a:t> 7 PM Cedar Hill Club</a:t>
            </a:r>
            <a:endParaRPr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069C6-8793-94C6-FB8A-293917A0D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388" y="115888"/>
            <a:ext cx="8456290" cy="493712"/>
          </a:xfrm>
        </p:spPr>
        <p:txBody>
          <a:bodyPr/>
          <a:lstStyle/>
          <a:p>
            <a:r>
              <a:rPr lang="en-US" dirty="0"/>
              <a:t>For Officials: QR Code to sign up or upload credentials or sign up for clinics</a:t>
            </a:r>
          </a:p>
        </p:txBody>
      </p:sp>
      <p:pic>
        <p:nvPicPr>
          <p:cNvPr id="4" name="Picture 3" descr="A qr code with a dinosaur&#10;&#10;AI-generated content may be incorrect.">
            <a:extLst>
              <a:ext uri="{FF2B5EF4-FFF2-40B4-BE49-F238E27FC236}">
                <a16:creationId xmlns:a16="http://schemas.microsoft.com/office/drawing/2014/main" id="{EB38478D-B643-BF67-635C-A53A4B3C7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375" y="1095375"/>
            <a:ext cx="3928570" cy="3928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669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0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Key Dates 2025</a:t>
            </a:r>
            <a:endParaRPr sz="2800" dirty="0"/>
          </a:p>
        </p:txBody>
      </p:sp>
      <p:sp>
        <p:nvSpPr>
          <p:cNvPr id="213" name="Google Shape;213;p20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 dirty="0"/>
          </a:p>
        </p:txBody>
      </p:sp>
      <p:graphicFrame>
        <p:nvGraphicFramePr>
          <p:cNvPr id="214" name="Google Shape;214;p20"/>
          <p:cNvGraphicFramePr/>
          <p:nvPr>
            <p:extLst>
              <p:ext uri="{D42A27DB-BD31-4B8C-83A1-F6EECF244321}">
                <p14:modId xmlns:p14="http://schemas.microsoft.com/office/powerpoint/2010/main" val="3847380702"/>
              </p:ext>
            </p:extLst>
          </p:nvPr>
        </p:nvGraphicFramePr>
        <p:xfrm>
          <a:off x="234462" y="931315"/>
          <a:ext cx="9399068" cy="5921450"/>
        </p:xfrm>
        <a:graphic>
          <a:graphicData uri="http://schemas.openxmlformats.org/drawingml/2006/table">
            <a:tbl>
              <a:tblPr>
                <a:noFill/>
                <a:tableStyleId>{3CE62652-E885-4402-A46B-44322F6A1216}</a:tableStyleId>
              </a:tblPr>
              <a:tblGrid>
                <a:gridCol w="1639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0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5/22 Thurs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highlight>
                            <a:srgbClr val="FFFFFF"/>
                          </a:highlight>
                        </a:rPr>
                        <a:t>7:00 PM Zoom Officials Clinic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</a:rPr>
                        <a:t>2023 returning officials only</a:t>
                      </a:r>
                      <a:endParaRPr lang="en-US" sz="1800" b="1" dirty="0">
                        <a:highlight>
                          <a:srgbClr val="FFFFFF"/>
                        </a:highlight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420263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6/5 Thurs</a:t>
                      </a:r>
                      <a:endParaRPr sz="1800" dirty="0"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dirty="0">
                          <a:highlight>
                            <a:srgbClr val="FFFFFF"/>
                          </a:highlight>
                        </a:rPr>
                        <a:t>7:00 PM In-Person Officials Clinic @ Old Bridge YMCA</a:t>
                      </a:r>
                      <a:endParaRPr sz="1800" b="0" dirty="0">
                        <a:highlight>
                          <a:srgbClr val="FFFFFF"/>
                        </a:highlight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3947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6/8 Sun</a:t>
                      </a:r>
                      <a:endParaRPr sz="1800" dirty="0"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highlight>
                            <a:srgbClr val="FFFFFF"/>
                          </a:highlight>
                        </a:rPr>
                        <a:t>7:00 PM Zoom Officials Clinic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</a:rPr>
                        <a:t>2023 returning officials only</a:t>
                      </a:r>
                      <a:endParaRPr sz="1800" b="1" dirty="0">
                        <a:highlight>
                          <a:srgbClr val="FFFFFF"/>
                        </a:highlight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216816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6/8 Sun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highlight>
                            <a:srgbClr val="FFFFFF"/>
                          </a:highlight>
                        </a:rPr>
                        <a:t>8:30 AM In-Person Officials Clinic @ Bridgewater JCC</a:t>
                      </a:r>
                      <a:endParaRPr sz="1800" u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6/9 Mon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highlight>
                            <a:srgbClr val="FFFFFF"/>
                          </a:highlight>
                        </a:rPr>
                        <a:t>6:30 PM In-Person Officials Clinic @ Metuchen Municipal Pool </a:t>
                      </a:r>
                      <a:endParaRPr sz="1800" u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6/14 Sat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highlight>
                            <a:srgbClr val="FFFFFF"/>
                          </a:highlight>
                        </a:rPr>
                        <a:t>9:00 AM In-Person Officials Clinic @ Cranford Community Center</a:t>
                      </a:r>
                      <a:endParaRPr sz="1800" u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6/17 Tues- A &amp; C league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6/20 Fri – B League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Proof of Insurance </a:t>
                      </a:r>
                      <a:r>
                        <a:rPr lang="en-US" sz="16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must be in the hands of League Coordinator </a:t>
                      </a:r>
                      <a:endParaRPr sz="1600" u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6/18 Wed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highlight>
                            <a:srgbClr val="FFFFFF"/>
                          </a:highlight>
                        </a:rPr>
                        <a:t>NJSDC Annual Dues. $100 per team must be paid to League Treasurer (Judy). (Checks payable to: NJSDC)</a:t>
                      </a:r>
                      <a:endParaRPr sz="1800" u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TBD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Diving Rosters </a:t>
                      </a: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must be in the hands of Diving Coordinator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21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6/17 Tues- A &amp; B league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6/20 Fri – C League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highlight>
                            <a:srgbClr val="FFFFFF"/>
                          </a:highlight>
                        </a:rPr>
                        <a:t>Team rosters must be in the hands of your League Coordinator &amp; Swimming Coordinator. SwimTopia, Team Unify or Hytek roster must be sent to league coordinator (aleague@njsdc.org, bleague@njsdc.org or cleague@njsdc.org).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8136900" cy="4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NJSDC 2025 Kickoff Meeting – May 7, 2025</a:t>
            </a:r>
            <a:endParaRPr sz="2400" dirty="0"/>
          </a:p>
        </p:txBody>
      </p:sp>
      <p:sp>
        <p:nvSpPr>
          <p:cNvPr id="95" name="Google Shape;95;p1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dirty="0"/>
          </a:p>
        </p:txBody>
      </p:sp>
      <p:sp>
        <p:nvSpPr>
          <p:cNvPr id="96" name="Google Shape;96;p1"/>
          <p:cNvSpPr txBox="1"/>
          <p:nvPr/>
        </p:nvSpPr>
        <p:spPr>
          <a:xfrm>
            <a:off x="560388" y="980728"/>
            <a:ext cx="8857200" cy="5155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Agenda:</a:t>
            </a:r>
            <a:endParaRPr dirty="0"/>
          </a:p>
          <a:p>
            <a:pPr marL="0" marR="0" lvl="0" indent="-1778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Election of Officers</a:t>
            </a:r>
            <a:endParaRPr dirty="0"/>
          </a:p>
          <a:p>
            <a:pPr marL="0" marR="0" lvl="0" indent="-1778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Diving Season Information </a:t>
            </a:r>
            <a:endParaRPr dirty="0"/>
          </a:p>
          <a:p>
            <a:pPr marL="0" marR="0" lvl="0" indent="-1778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Website: 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www.njsdc.swimtopia.com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(njsdc.org)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778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Swimming League Alignment and S</a:t>
            </a:r>
            <a:r>
              <a:rPr lang="en-US" sz="2800" dirty="0">
                <a:solidFill>
                  <a:schemeClr val="dk1"/>
                </a:solidFill>
              </a:rPr>
              <a:t>chedule</a:t>
            </a:r>
            <a:endParaRPr dirty="0"/>
          </a:p>
          <a:p>
            <a:pPr marL="0" marR="0" lvl="0" indent="-1778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Swimming Officials Clinics</a:t>
            </a:r>
            <a:endParaRPr dirty="0"/>
          </a:p>
          <a:p>
            <a:pPr marL="0" marR="0" lvl="0" indent="-1778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Key Dates</a:t>
            </a:r>
            <a:endParaRPr dirty="0"/>
          </a:p>
          <a:p>
            <a:pPr marL="0" marR="0" lvl="0" indent="-1778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Championships and Hosting </a:t>
            </a:r>
          </a:p>
          <a:p>
            <a:pPr marL="0" marR="0" lvl="0" indent="-1778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</a:rPr>
              <a:t> Open Discussion</a:t>
            </a:r>
            <a:endParaRPr dirty="0"/>
          </a:p>
          <a:p>
            <a:pPr marL="0" marR="0" lvl="0" indent="-1778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Individual League </a:t>
            </a:r>
            <a:r>
              <a:rPr lang="en-US" sz="2800" dirty="0">
                <a:solidFill>
                  <a:schemeClr val="dk1"/>
                </a:solidFill>
              </a:rPr>
              <a:t>Break out sessions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1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00" cy="4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Key Dates Continued</a:t>
            </a:r>
            <a:endParaRPr sz="2800" dirty="0"/>
          </a:p>
        </p:txBody>
      </p:sp>
      <p:sp>
        <p:nvSpPr>
          <p:cNvPr id="220" name="Google Shape;220;p21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 dirty="0"/>
          </a:p>
        </p:txBody>
      </p:sp>
      <p:graphicFrame>
        <p:nvGraphicFramePr>
          <p:cNvPr id="221" name="Google Shape;221;p21"/>
          <p:cNvGraphicFramePr/>
          <p:nvPr>
            <p:extLst>
              <p:ext uri="{D42A27DB-BD31-4B8C-83A1-F6EECF244321}">
                <p14:modId xmlns:p14="http://schemas.microsoft.com/office/powerpoint/2010/main" val="2116177921"/>
              </p:ext>
            </p:extLst>
          </p:nvPr>
        </p:nvGraphicFramePr>
        <p:xfrm>
          <a:off x="238005" y="931315"/>
          <a:ext cx="9395525" cy="4165170"/>
        </p:xfrm>
        <a:graphic>
          <a:graphicData uri="http://schemas.openxmlformats.org/drawingml/2006/table">
            <a:tbl>
              <a:tblPr>
                <a:noFill/>
                <a:tableStyleId>{3CE62652-E885-4402-A46B-44322F6A1216}</a:tableStyleId>
              </a:tblPr>
              <a:tblGrid>
                <a:gridCol w="163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6/18 Wed - A &amp; B league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6/21 Sat – C League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highlight>
                            <a:srgbClr val="FFFFFF"/>
                          </a:highlight>
                        </a:rPr>
                        <a:t>First Dual Swim Meet date – for PAID teams with current Rosters and Insurance</a:t>
                      </a:r>
                      <a:endParaRPr sz="1800" b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TBD</a:t>
                      </a:r>
                      <a:endParaRPr sz="1800" b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First Dive Meet</a:t>
                      </a:r>
                      <a:endParaRPr sz="1800" b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7/19 </a:t>
                      </a:r>
                      <a:r>
                        <a:rPr lang="en-US" sz="1800" dirty="0"/>
                        <a:t>Sat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 dirty="0"/>
                        <a:t>Last Scheduled Dual Meet</a:t>
                      </a:r>
                      <a:endParaRPr sz="1800" b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7/20</a:t>
                      </a:r>
                      <a:r>
                        <a:rPr lang="en-US" sz="1800" dirty="0"/>
                        <a:t> Sun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Roycefield Sprints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7/23 Wed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Make up Date for Dual Meets</a:t>
                      </a:r>
                      <a:endParaRPr sz="1800" dirty="0"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7/24 Thur</a:t>
                      </a:r>
                      <a:r>
                        <a:rPr lang="en-US" sz="1800" dirty="0"/>
                        <a:t>s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League Diving Championships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7/25-26 Fri-Sat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8425" marR="273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League Swimming Championships </a:t>
                      </a:r>
                      <a:endParaRPr sz="1800" u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7/29 – 7/30 Tues and Wed</a:t>
                      </a:r>
                      <a:endParaRPr sz="18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8425" marR="273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Conference Swimming Championships</a:t>
                      </a:r>
                      <a:endParaRPr sz="1800" u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3cfb3ffcff_0_65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00" cy="4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League Breakout Meetings</a:t>
            </a:r>
            <a:endParaRPr sz="2800" dirty="0"/>
          </a:p>
        </p:txBody>
      </p:sp>
      <p:sp>
        <p:nvSpPr>
          <p:cNvPr id="227" name="Google Shape;227;g23cfb3ffcff_0_65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D195AB3-33CE-F7F9-937B-DFFB5764E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28382"/>
              </p:ext>
            </p:extLst>
          </p:nvPr>
        </p:nvGraphicFramePr>
        <p:xfrm>
          <a:off x="749508" y="1227665"/>
          <a:ext cx="8679306" cy="4918301"/>
        </p:xfrm>
        <a:graphic>
          <a:graphicData uri="http://schemas.openxmlformats.org/drawingml/2006/table">
            <a:tbl>
              <a:tblPr firstRow="1" bandRow="1">
                <a:tableStyleId>{37D3FF91-919F-48B4-8071-13CE3186936C}</a:tableStyleId>
              </a:tblPr>
              <a:tblGrid>
                <a:gridCol w="2893102">
                  <a:extLst>
                    <a:ext uri="{9D8B030D-6E8A-4147-A177-3AD203B41FA5}">
                      <a16:colId xmlns:a16="http://schemas.microsoft.com/office/drawing/2014/main" val="2793469744"/>
                    </a:ext>
                  </a:extLst>
                </a:gridCol>
                <a:gridCol w="2893102">
                  <a:extLst>
                    <a:ext uri="{9D8B030D-6E8A-4147-A177-3AD203B41FA5}">
                      <a16:colId xmlns:a16="http://schemas.microsoft.com/office/drawing/2014/main" val="2541482186"/>
                    </a:ext>
                  </a:extLst>
                </a:gridCol>
                <a:gridCol w="2893102">
                  <a:extLst>
                    <a:ext uri="{9D8B030D-6E8A-4147-A177-3AD203B41FA5}">
                      <a16:colId xmlns:a16="http://schemas.microsoft.com/office/drawing/2014/main" val="544782558"/>
                    </a:ext>
                  </a:extLst>
                </a:gridCol>
              </a:tblGrid>
              <a:tr h="4918301">
                <a:tc>
                  <a:txBody>
                    <a:bodyPr/>
                    <a:lstStyle/>
                    <a:p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   </a:t>
                      </a:r>
                      <a:r>
                        <a:rPr lang="en-US" sz="2000" u="sng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 LEAGUE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 Brunswick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Somerset Hills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Cedar Hill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Brookside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Cranford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Roycefield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Bridgewater 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South Plainfield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Willows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Bridgewater JCC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u="none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   </a:t>
                      </a:r>
                      <a:r>
                        <a:rPr lang="en-US" sz="2000" u="sng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B LEAGUE</a:t>
                      </a: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Frog Hollow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Metuchen Municipal Pool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North Brunswick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Rivercrest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Middlesex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Hillsborough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Juniper Lane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 Bridge 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   </a:t>
                      </a:r>
                      <a:r>
                        <a:rPr lang="en-US" sz="2000" u="sng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C LEAGUE</a:t>
                      </a:r>
                    </a:p>
                    <a:p>
                      <a:endParaRPr lang="en-US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Glen Ridge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Roundtop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Lakeridge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Edison Otters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Metuchen Golf &amp; Country Club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Springwood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Gateway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Raritan Valley Country Club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University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2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9829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451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B2496-4BE6-3EC3-CDB0-DE6512C86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0568-9172-A1D4-4649-6C1236A62C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9E683-C16E-1D0E-166A-884E475476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155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3dc7b242db_0_1"/>
          <p:cNvSpPr txBox="1">
            <a:spLocks noGrp="1"/>
          </p:cNvSpPr>
          <p:nvPr>
            <p:ph type="body" idx="1"/>
          </p:nvPr>
        </p:nvSpPr>
        <p:spPr>
          <a:xfrm>
            <a:off x="761998" y="2008682"/>
            <a:ext cx="8382000" cy="161519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accent2"/>
                </a:solidFill>
              </a:rPr>
              <a:t>Have a great season!</a:t>
            </a:r>
            <a:endParaRPr sz="6000" dirty="0">
              <a:solidFill>
                <a:schemeClr val="accent2"/>
              </a:solidFill>
            </a:endParaRPr>
          </a:p>
        </p:txBody>
      </p:sp>
      <p:sp>
        <p:nvSpPr>
          <p:cNvPr id="89" name="Google Shape;89;g23dc7b242db_0_1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00" cy="457200"/>
          </a:xfrm>
          <a:prstGeom prst="rect">
            <a:avLst/>
          </a:prstGeom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23</a:t>
            </a:fld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35DEF5-5343-AD58-4158-1D3B278FE3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5274" y="3855565"/>
            <a:ext cx="1935449" cy="193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207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9001124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Election of Officers</a:t>
            </a:r>
            <a:endParaRPr sz="24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body" idx="1"/>
          </p:nvPr>
        </p:nvSpPr>
        <p:spPr>
          <a:xfrm>
            <a:off x="416496" y="1031862"/>
            <a:ext cx="8727504" cy="3450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dirty="0">
                <a:latin typeface="Arial"/>
                <a:ea typeface="Arial"/>
                <a:cs typeface="Arial"/>
                <a:sym typeface="Arial"/>
              </a:rPr>
              <a:t>Proposed Officers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571500" lvl="1" indent="-1905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Laura Nesbitt / Wendy VanDeVeen – Co-Chairs</a:t>
            </a:r>
            <a:endParaRPr sz="1400" dirty="0"/>
          </a:p>
          <a:p>
            <a:pPr marL="571500" lvl="1" indent="-1905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/>
              <a:t>Karen Umbach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-  Swimming Coordinator</a:t>
            </a:r>
            <a:endParaRPr sz="1400" dirty="0"/>
          </a:p>
          <a:p>
            <a:pPr marL="571500" lvl="1" indent="-1905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Brenda Stensland – Diving Coordinator</a:t>
            </a:r>
            <a:endParaRPr sz="1400" dirty="0"/>
          </a:p>
          <a:p>
            <a:pPr marL="571500" lvl="1" indent="-1905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Judy Sharkey - Treasurer</a:t>
            </a:r>
            <a:endParaRPr sz="1400" dirty="0"/>
          </a:p>
          <a:p>
            <a:pPr marL="571500" lvl="1" indent="-1905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Linda Bull - Secretary</a:t>
            </a:r>
            <a:endParaRPr sz="1400" dirty="0"/>
          </a:p>
        </p:txBody>
      </p:sp>
      <p:sp>
        <p:nvSpPr>
          <p:cNvPr id="103" name="Google Shape;103;p2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200472" y="108176"/>
            <a:ext cx="636428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League Coordinators</a:t>
            </a:r>
            <a:endParaRPr sz="2400" dirty="0"/>
          </a:p>
        </p:txBody>
      </p:sp>
      <p:sp>
        <p:nvSpPr>
          <p:cNvPr id="109" name="Google Shape;109;p3"/>
          <p:cNvSpPr txBox="1">
            <a:spLocks noGrp="1"/>
          </p:cNvSpPr>
          <p:nvPr>
            <p:ph type="body" idx="1"/>
          </p:nvPr>
        </p:nvSpPr>
        <p:spPr>
          <a:xfrm>
            <a:off x="416496" y="980728"/>
            <a:ext cx="8583612" cy="516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81000" lvl="1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/>
          </a:p>
          <a:p>
            <a:pPr marL="571500" lvl="1" indent="-889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dirty="0"/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 dirty="0"/>
          </a:p>
        </p:txBody>
      </p:sp>
      <p:graphicFrame>
        <p:nvGraphicFramePr>
          <p:cNvPr id="111" name="Google Shape;111;p3"/>
          <p:cNvGraphicFramePr/>
          <p:nvPr>
            <p:extLst>
              <p:ext uri="{D42A27DB-BD31-4B8C-83A1-F6EECF244321}">
                <p14:modId xmlns:p14="http://schemas.microsoft.com/office/powerpoint/2010/main" val="4057795060"/>
              </p:ext>
            </p:extLst>
          </p:nvPr>
        </p:nvGraphicFramePr>
        <p:xfrm>
          <a:off x="1123243" y="1268758"/>
          <a:ext cx="7659514" cy="487374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106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3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92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League Coordinators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A League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C League 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3971">
                <a:tc>
                  <a:txBody>
                    <a:bodyPr/>
                    <a:lstStyle/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dirty="0"/>
                        <a:t>Steve Molinelli</a:t>
                      </a:r>
                      <a:endParaRPr dirty="0"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dirty="0"/>
                        <a:t>aleague@njsdc.org</a:t>
                      </a:r>
                      <a:endParaRPr sz="18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dirty="0"/>
                        <a:t>Ryan VanDeVeen</a:t>
                      </a:r>
                      <a:endParaRPr sz="1800" dirty="0"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dirty="0"/>
                        <a:t>cleague@njsdc.org</a:t>
                      </a:r>
                      <a:endParaRPr sz="18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B League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3971">
                <a:tc>
                  <a:txBody>
                    <a:bodyPr/>
                    <a:lstStyle/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dirty="0"/>
                        <a:t>Deepa Jaisinghani</a:t>
                      </a:r>
                      <a:endParaRPr lang="en-US" dirty="0"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dirty="0"/>
                        <a:t>bleague@njsdc.org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8209036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Swimming League Alignment for 2025</a:t>
            </a:r>
            <a:endParaRPr sz="2400" dirty="0"/>
          </a:p>
        </p:txBody>
      </p:sp>
      <p:sp>
        <p:nvSpPr>
          <p:cNvPr id="124" name="Google Shape;124;p5"/>
          <p:cNvSpPr txBox="1">
            <a:spLocks noGrp="1"/>
          </p:cNvSpPr>
          <p:nvPr>
            <p:ph type="body" idx="1"/>
          </p:nvPr>
        </p:nvSpPr>
        <p:spPr>
          <a:xfrm>
            <a:off x="272480" y="1118858"/>
            <a:ext cx="9361040" cy="5233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dirty="0"/>
              <a:t>Retaining the Conference structure</a:t>
            </a:r>
            <a:endParaRPr dirty="0"/>
          </a:p>
          <a:p>
            <a:pPr marL="190500" lvl="0" indent="-1905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lang="en-US" sz="2400" b="1" dirty="0"/>
              <a:t>Three League Structure</a:t>
            </a:r>
            <a:endParaRPr sz="2400" b="1" dirty="0"/>
          </a:p>
          <a:p>
            <a:pPr marL="571500" lvl="1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10 teams in A</a:t>
            </a:r>
            <a:endParaRPr sz="2400" dirty="0"/>
          </a:p>
          <a:p>
            <a:pPr marL="571500" lvl="1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8 teams in B</a:t>
            </a:r>
            <a:endParaRPr sz="2400" dirty="0"/>
          </a:p>
          <a:p>
            <a:pPr marL="571500" lvl="1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9 teams in C</a:t>
            </a:r>
          </a:p>
          <a:p>
            <a:pPr marL="571500" lvl="1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Teams placed within leagues/divisions primarily based on last   year’s team dual meet performance </a:t>
            </a:r>
            <a:endParaRPr lang="en-US" dirty="0"/>
          </a:p>
          <a:p>
            <a:pPr marL="190500" lvl="0" indent="-1905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lang="en-US" sz="2400" b="1" dirty="0"/>
              <a:t>League Division Structure</a:t>
            </a:r>
            <a:endParaRPr dirty="0"/>
          </a:p>
          <a:p>
            <a:pPr marL="571500" lvl="1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A &amp; B League are a two division structure</a:t>
            </a:r>
          </a:p>
          <a:p>
            <a:pPr marL="571500" lvl="1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/>
              <a:t>C League is a one division structure</a:t>
            </a:r>
          </a:p>
          <a:p>
            <a:pPr marL="381000" lvl="1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/>
          </a:p>
          <a:p>
            <a:pPr marL="571500" lvl="1" indent="-381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/>
          </a:p>
          <a:p>
            <a:pPr marL="381000" lvl="1" indent="0" algn="ctr" rtl="0">
              <a:spcBef>
                <a:spcPts val="48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endParaRPr sz="2600" dirty="0"/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dirty="0"/>
          </a:p>
        </p:txBody>
      </p:sp>
      <p:sp>
        <p:nvSpPr>
          <p:cNvPr id="125" name="Google Shape;125;p5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3cfb3ffcff_0_8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00" cy="493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 League Alignment 2025</a:t>
            </a:r>
            <a:endParaRPr dirty="0"/>
          </a:p>
        </p:txBody>
      </p:sp>
      <p:sp>
        <p:nvSpPr>
          <p:cNvPr id="132" name="Google Shape;132;g23cfb3ffcff_0_8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00" cy="457200"/>
          </a:xfrm>
          <a:prstGeom prst="rect">
            <a:avLst/>
          </a:prstGeom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41C2EEE-9ECE-6222-6CD5-F17DB11493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878476"/>
              </p:ext>
            </p:extLst>
          </p:nvPr>
        </p:nvGraphicFramePr>
        <p:xfrm>
          <a:off x="789709" y="1227665"/>
          <a:ext cx="8728364" cy="4904615"/>
        </p:xfrm>
        <a:graphic>
          <a:graphicData uri="http://schemas.openxmlformats.org/drawingml/2006/table">
            <a:tbl>
              <a:tblPr firstRow="1" bandRow="1">
                <a:tableStyleId>{37D3FF91-919F-48B4-8071-13CE3186936C}</a:tableStyleId>
              </a:tblPr>
              <a:tblGrid>
                <a:gridCol w="4364182">
                  <a:extLst>
                    <a:ext uri="{9D8B030D-6E8A-4147-A177-3AD203B41FA5}">
                      <a16:colId xmlns:a16="http://schemas.microsoft.com/office/drawing/2014/main" val="270862364"/>
                    </a:ext>
                  </a:extLst>
                </a:gridCol>
                <a:gridCol w="4364182">
                  <a:extLst>
                    <a:ext uri="{9D8B030D-6E8A-4147-A177-3AD203B41FA5}">
                      <a16:colId xmlns:a16="http://schemas.microsoft.com/office/drawing/2014/main" val="1401445628"/>
                    </a:ext>
                  </a:extLst>
                </a:gridCol>
              </a:tblGrid>
              <a:tr h="810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Red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Division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White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Division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68541"/>
                  </a:ext>
                </a:extLst>
              </a:tr>
              <a:tr h="810235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1  Roycefield</a:t>
                      </a:r>
                      <a:endParaRPr lang="en-US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1 South Plainfield</a:t>
                      </a:r>
                      <a:endParaRPr lang="en-US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438272"/>
                  </a:ext>
                </a:extLst>
              </a:tr>
              <a:tr h="810235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2  Cranford</a:t>
                      </a:r>
                      <a:endParaRPr lang="en-US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2  Bridgewater Y</a:t>
                      </a:r>
                      <a:endParaRPr lang="en-US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004345"/>
                  </a:ext>
                </a:extLst>
              </a:tr>
              <a:tr h="810235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3  East Brunswick</a:t>
                      </a:r>
                      <a:endParaRPr lang="en-US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3  Willows</a:t>
                      </a:r>
                      <a:endParaRPr lang="en-US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17612"/>
                  </a:ext>
                </a:extLst>
              </a:tr>
              <a:tr h="810235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4  Brookside</a:t>
                      </a:r>
                      <a:endParaRPr lang="en-US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4  Cedar Hill</a:t>
                      </a:r>
                      <a:endParaRPr lang="en-US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179085"/>
                  </a:ext>
                </a:extLst>
              </a:tr>
              <a:tr h="810235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5  Somerset Hills</a:t>
                      </a:r>
                      <a:endParaRPr lang="en-US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  <a:effectLst/>
                        </a:rPr>
                        <a:t>5  Bridgewater JCC</a:t>
                      </a:r>
                      <a:endParaRPr lang="en-US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9069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3cfb3ffcff_0_15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00" cy="493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 League Alignment 2025</a:t>
            </a:r>
            <a:endParaRPr dirty="0"/>
          </a:p>
        </p:txBody>
      </p:sp>
      <p:sp>
        <p:nvSpPr>
          <p:cNvPr id="139" name="Google Shape;139;g23cfb3ffcff_0_15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00" cy="457200"/>
          </a:xfrm>
          <a:prstGeom prst="rect">
            <a:avLst/>
          </a:prstGeom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6656D9-8768-AB55-879D-9852554C6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581419"/>
              </p:ext>
            </p:extLst>
          </p:nvPr>
        </p:nvGraphicFramePr>
        <p:xfrm>
          <a:off x="851880" y="1499460"/>
          <a:ext cx="8376258" cy="4129086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188129">
                  <a:extLst>
                    <a:ext uri="{9D8B030D-6E8A-4147-A177-3AD203B41FA5}">
                      <a16:colId xmlns:a16="http://schemas.microsoft.com/office/drawing/2014/main" val="2319928337"/>
                    </a:ext>
                  </a:extLst>
                </a:gridCol>
                <a:gridCol w="4188129">
                  <a:extLst>
                    <a:ext uri="{9D8B030D-6E8A-4147-A177-3AD203B41FA5}">
                      <a16:colId xmlns:a16="http://schemas.microsoft.com/office/drawing/2014/main" val="2640736967"/>
                    </a:ext>
                  </a:extLst>
                </a:gridCol>
              </a:tblGrid>
              <a:tr h="787082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>
                          <a:solidFill>
                            <a:schemeClr val="bg1"/>
                          </a:solidFill>
                        </a:rPr>
                        <a:t>RED</a:t>
                      </a:r>
                    </a:p>
                    <a:p>
                      <a:pPr algn="ctr"/>
                      <a:r>
                        <a:rPr lang="en-US" sz="2600" b="0" dirty="0">
                          <a:solidFill>
                            <a:schemeClr val="bg1"/>
                          </a:solidFill>
                        </a:rPr>
                        <a:t>Division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>
                          <a:solidFill>
                            <a:schemeClr val="bg1"/>
                          </a:solidFill>
                        </a:rPr>
                        <a:t>WHITE</a:t>
                      </a:r>
                    </a:p>
                    <a:p>
                      <a:pPr algn="ctr"/>
                      <a:r>
                        <a:rPr lang="en-US" sz="2600" b="0" dirty="0">
                          <a:solidFill>
                            <a:schemeClr val="bg1"/>
                          </a:solidFill>
                        </a:rPr>
                        <a:t>Division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00035"/>
                  </a:ext>
                </a:extLst>
              </a:tr>
              <a:tr h="787082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1  Rivercrest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01638" indent="-401638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1  Metuchen Municipal   Pool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005539"/>
                  </a:ext>
                </a:extLst>
              </a:tr>
              <a:tr h="787082"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buNone/>
                      </a:pPr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2  Hillsborough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9725" indent="-339725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2  North Brunswick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749543"/>
                  </a:ext>
                </a:extLst>
              </a:tr>
              <a:tr h="78708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3  Old Bridge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3  Middlesex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094836"/>
                  </a:ext>
                </a:extLst>
              </a:tr>
              <a:tr h="787082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4  Frog Hollow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4  Juniper Lane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0765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3cfb3ffcff_0_22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6364200" cy="493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 League Alignment 2025</a:t>
            </a:r>
            <a:endParaRPr dirty="0"/>
          </a:p>
        </p:txBody>
      </p:sp>
      <p:sp>
        <p:nvSpPr>
          <p:cNvPr id="146" name="Google Shape;146;g23cfb3ffcff_0_22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00" cy="457200"/>
          </a:xfrm>
          <a:prstGeom prst="rect">
            <a:avLst/>
          </a:prstGeom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BE934F-0678-7650-6D21-7369E9E0E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031707"/>
              </p:ext>
            </p:extLst>
          </p:nvPr>
        </p:nvGraphicFramePr>
        <p:xfrm>
          <a:off x="952107" y="1121790"/>
          <a:ext cx="8059918" cy="5107443"/>
        </p:xfrm>
        <a:graphic>
          <a:graphicData uri="http://schemas.openxmlformats.org/drawingml/2006/table">
            <a:tbl>
              <a:tblPr firstRow="1" bandRow="1">
                <a:tableStyleId>{37D3FF91-919F-48B4-8071-13CE3186936C}</a:tableStyleId>
              </a:tblPr>
              <a:tblGrid>
                <a:gridCol w="4029959">
                  <a:extLst>
                    <a:ext uri="{9D8B030D-6E8A-4147-A177-3AD203B41FA5}">
                      <a16:colId xmlns:a16="http://schemas.microsoft.com/office/drawing/2014/main" val="567572571"/>
                    </a:ext>
                  </a:extLst>
                </a:gridCol>
                <a:gridCol w="4029959">
                  <a:extLst>
                    <a:ext uri="{9D8B030D-6E8A-4147-A177-3AD203B41FA5}">
                      <a16:colId xmlns:a16="http://schemas.microsoft.com/office/drawing/2014/main" val="687935394"/>
                    </a:ext>
                  </a:extLst>
                </a:gridCol>
              </a:tblGrid>
              <a:tr h="818561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>
                          <a:solidFill>
                            <a:schemeClr val="bg1"/>
                          </a:solidFill>
                        </a:rPr>
                        <a:t>Red </a:t>
                      </a:r>
                    </a:p>
                    <a:p>
                      <a:pPr algn="ctr"/>
                      <a:r>
                        <a:rPr lang="en-US" sz="2600" b="0" dirty="0">
                          <a:solidFill>
                            <a:schemeClr val="bg1"/>
                          </a:solidFill>
                        </a:rPr>
                        <a:t>Division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>
                          <a:solidFill>
                            <a:schemeClr val="bg1"/>
                          </a:solidFill>
                        </a:rPr>
                        <a:t>White </a:t>
                      </a:r>
                    </a:p>
                    <a:p>
                      <a:pPr algn="ctr"/>
                      <a:r>
                        <a:rPr lang="en-US" sz="2600" b="0" dirty="0">
                          <a:solidFill>
                            <a:schemeClr val="bg1"/>
                          </a:solidFill>
                        </a:rPr>
                        <a:t>Division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386969"/>
                  </a:ext>
                </a:extLst>
              </a:tr>
              <a:tr h="818561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1  Springwood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6  RVCC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697293"/>
                  </a:ext>
                </a:extLst>
              </a:tr>
              <a:tr h="818561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2  Edison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04813" indent="-404813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7  Metuchen Golf &amp; Country Club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341422"/>
                  </a:ext>
                </a:extLst>
              </a:tr>
              <a:tr h="818561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3  Lakeridge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8  Roundtop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741555"/>
                  </a:ext>
                </a:extLst>
              </a:tr>
              <a:tr h="818561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4  University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9  Gateway</a:t>
                      </a:r>
                    </a:p>
                    <a:p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606156"/>
                  </a:ext>
                </a:extLst>
              </a:tr>
              <a:tr h="818561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5 Glen Ridge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913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>
            <a:spLocks noGrp="1"/>
          </p:cNvSpPr>
          <p:nvPr>
            <p:ph type="title"/>
          </p:nvPr>
        </p:nvSpPr>
        <p:spPr>
          <a:xfrm>
            <a:off x="560388" y="115888"/>
            <a:ext cx="866775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Swimming League Dual Meet Schedule</a:t>
            </a:r>
            <a:endParaRPr sz="2400" dirty="0"/>
          </a:p>
        </p:txBody>
      </p:sp>
      <p:sp>
        <p:nvSpPr>
          <p:cNvPr id="153" name="Google Shape;153;p10"/>
          <p:cNvSpPr txBox="1">
            <a:spLocks noGrp="1"/>
          </p:cNvSpPr>
          <p:nvPr>
            <p:ph type="body" idx="1"/>
          </p:nvPr>
        </p:nvSpPr>
        <p:spPr>
          <a:xfrm>
            <a:off x="429767" y="1466606"/>
            <a:ext cx="8928992" cy="4248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05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Dual Meet Season start dates: </a:t>
            </a:r>
          </a:p>
          <a:p>
            <a:pPr marL="1905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/>
          </a:p>
          <a:p>
            <a:pPr marL="1905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A  &amp; C Leagues on </a:t>
            </a:r>
            <a:r>
              <a:rPr lang="en-US" sz="2800" b="1" dirty="0"/>
              <a:t>Wednesday, June 18</a:t>
            </a:r>
            <a:r>
              <a:rPr lang="en-US" sz="2800" b="1" baseline="30000" dirty="0"/>
              <a:t>th</a:t>
            </a:r>
            <a:r>
              <a:rPr lang="en-US" sz="2800" b="1" dirty="0"/>
              <a:t> </a:t>
            </a:r>
          </a:p>
          <a:p>
            <a:pPr marL="1905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B League on </a:t>
            </a:r>
            <a:r>
              <a:rPr lang="en-US" sz="2800" b="1" dirty="0"/>
              <a:t>Saturday June 21</a:t>
            </a:r>
            <a:r>
              <a:rPr lang="en-US" sz="2800" b="1" baseline="30000" dirty="0"/>
              <a:t>st</a:t>
            </a:r>
            <a:endParaRPr sz="2800" dirty="0"/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dirty="0"/>
              <a:t>  All Leagues have an 8 meet dual schedule</a:t>
            </a:r>
          </a:p>
          <a:p>
            <a:pPr marL="228600" lvl="0" indent="-22860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dirty="0"/>
              <a:t>  A and C leagues have 2 Bye Meets, B League has 1  Bye Meet</a:t>
            </a:r>
            <a:endParaRPr sz="2800" dirty="0"/>
          </a:p>
          <a:p>
            <a:pPr marL="457200" lvl="0" indent="0" algn="l" rtl="0">
              <a:spcBef>
                <a:spcPts val="1400"/>
              </a:spcBef>
              <a:spcAft>
                <a:spcPts val="0"/>
              </a:spcAft>
              <a:buNone/>
            </a:pPr>
            <a:endParaRPr sz="2800" dirty="0"/>
          </a:p>
          <a:p>
            <a:pPr marL="190500" lvl="0" indent="0" algn="l" rtl="0">
              <a:spcBef>
                <a:spcPts val="1400"/>
              </a:spcBef>
              <a:spcAft>
                <a:spcPts val="0"/>
              </a:spcAft>
              <a:buNone/>
            </a:pPr>
            <a:endParaRPr sz="2600" dirty="0"/>
          </a:p>
          <a:p>
            <a:pPr marL="190500" lvl="0" indent="-1270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dirty="0"/>
          </a:p>
          <a:p>
            <a:pPr marL="38100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  <a:p>
            <a:pPr marL="38100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/>
          </a:p>
        </p:txBody>
      </p:sp>
      <p:sp>
        <p:nvSpPr>
          <p:cNvPr id="154" name="Google Shape;154;p10"/>
          <p:cNvSpPr txBox="1">
            <a:spLocks noGrp="1"/>
          </p:cNvSpPr>
          <p:nvPr>
            <p:ph type="sldNum" idx="12"/>
          </p:nvPr>
        </p:nvSpPr>
        <p:spPr>
          <a:xfrm>
            <a:off x="9228138" y="6545263"/>
            <a:ext cx="6207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 Screens presentation draft 1 LB">
  <a:themeElements>
    <a:clrScheme name="Template Powerpoint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15859</TotalTime>
  <Words>2053</Words>
  <Application>Microsoft Office PowerPoint</Application>
  <PresentationFormat>A4 Paper (210x297 mm)</PresentationFormat>
  <Paragraphs>621</Paragraphs>
  <Slides>23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Noto Sans Symbols</vt:lpstr>
      <vt:lpstr>3 Screens presentation draft 1 LB</vt:lpstr>
      <vt:lpstr>PowerPoint Presentation</vt:lpstr>
      <vt:lpstr>NJSDC 2025 Kickoff Meeting – May 7, 2025</vt:lpstr>
      <vt:lpstr>Election of Officers</vt:lpstr>
      <vt:lpstr>League Coordinators</vt:lpstr>
      <vt:lpstr>Swimming League Alignment for 2025</vt:lpstr>
      <vt:lpstr>A League Alignment 2025</vt:lpstr>
      <vt:lpstr>B League Alignment 2025</vt:lpstr>
      <vt:lpstr>C League Alignment 2025</vt:lpstr>
      <vt:lpstr>Swimming League Dual Meet Schedule</vt:lpstr>
      <vt:lpstr>Swim Team Schedule – A League</vt:lpstr>
      <vt:lpstr>Swim Team Schedule – B League</vt:lpstr>
      <vt:lpstr>Swim Team Schedule – C League Schedule</vt:lpstr>
      <vt:lpstr>Championships and Conferences</vt:lpstr>
      <vt:lpstr>Swimming League – Reminders for 2025</vt:lpstr>
      <vt:lpstr>Swimming League – Reminders for 2025</vt:lpstr>
      <vt:lpstr>Dual Meets – Consider Running Paperless</vt:lpstr>
      <vt:lpstr>Swimming Officials Clinics</vt:lpstr>
      <vt:lpstr>For Officials: QR Code to sign up or upload credentials or sign up for clinics</vt:lpstr>
      <vt:lpstr>Key Dates 2025</vt:lpstr>
      <vt:lpstr>Key Dates Continued</vt:lpstr>
      <vt:lpstr>League Breakout Meetings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Coller Capital</dc:creator>
  <cp:lastModifiedBy>laura nesbitt</cp:lastModifiedBy>
  <cp:revision>5</cp:revision>
  <dcterms:created xsi:type="dcterms:W3CDTF">2010-07-02T18:27:33Z</dcterms:created>
  <dcterms:modified xsi:type="dcterms:W3CDTF">2025-05-14T21:52:57Z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0x0101002163C51784A6714A8E3D504DBAE3324B</vt:lpwstr>
  </property>
</Properties>
</file>