
<file path=[Content_Types].xml><?xml version="1.0" encoding="utf-8"?>
<Types xmlns="http://schemas.openxmlformats.org/package/2006/content-types">
  <Default Extension="fntdata" ContentType="application/x-fontdata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83" r:id="rId6"/>
    <p:sldId id="261" r:id="rId7"/>
    <p:sldId id="265" r:id="rId8"/>
    <p:sldId id="267" r:id="rId9"/>
    <p:sldId id="266" r:id="rId10"/>
    <p:sldId id="268" r:id="rId11"/>
    <p:sldId id="269" r:id="rId12"/>
    <p:sldId id="270" r:id="rId13"/>
    <p:sldId id="271" r:id="rId14"/>
    <p:sldId id="276" r:id="rId15"/>
    <p:sldId id="284" r:id="rId16"/>
    <p:sldId id="273" r:id="rId17"/>
    <p:sldId id="274" r:id="rId18"/>
    <p:sldId id="282" r:id="rId19"/>
    <p:sldId id="278" r:id="rId20"/>
    <p:sldId id="262" r:id="rId21"/>
    <p:sldId id="263" r:id="rId22"/>
    <p:sldId id="264" r:id="rId23"/>
  </p:sldIdLst>
  <p:sldSz cx="9906000" cy="6858000" type="A4"/>
  <p:notesSz cx="7102475" cy="9388475"/>
  <p:embeddedFontLst>
    <p:embeddedFont>
      <p:font typeface="Arial Black" panose="020B0A04020102020204" pitchFamily="34" charset="0"/>
      <p:bold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6" roundtripDataSignature="AMtx7mhWiThg9D5cdC4haHhFC2xLHNcp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960FE3-1AFE-4CD6-951E-54013AE22FFA}" v="7" dt="2026-05-05T19:02:01.750"/>
  </p1510:revLst>
</p1510:revInfo>
</file>

<file path=ppt/tableStyles.xml><?xml version="1.0" encoding="utf-8"?>
<a:tblStyleLst xmlns:a="http://schemas.openxmlformats.org/drawingml/2006/main" def="{37D3FF91-919F-48B4-8071-13CE3186936C}">
  <a:tblStyle styleId="{37D3FF91-919F-48B4-8071-13CE3186936C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6E6"/>
          </a:solidFill>
        </a:fill>
      </a:tcStyle>
    </a:wholeTbl>
    <a:band1H>
      <a:tcTxStyle/>
      <a:tcStyle>
        <a:tcBdr/>
        <a:fill>
          <a:solidFill>
            <a:srgbClr val="CA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1227F4B-0C5B-46EB-B83C-DBCE4C4E4800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E62652-E885-4402-A46B-44322F6A1216}" styleName="Table_2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F6EF"/>
          </a:solidFill>
        </a:fill>
      </a:tcStyle>
    </a:wholeTbl>
    <a:band1H>
      <a:tcTxStyle/>
      <a:tcStyle>
        <a:tcBdr/>
        <a:fill>
          <a:solidFill>
            <a:srgbClr val="CAECDD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ECDD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3" autoAdjust="0"/>
    <p:restoredTop sz="94660"/>
  </p:normalViewPr>
  <p:slideViewPr>
    <p:cSldViewPr snapToGrid="0">
      <p:cViewPr>
        <p:scale>
          <a:sx n="70" d="100"/>
          <a:sy n="70" d="100"/>
        </p:scale>
        <p:origin x="1483" y="38"/>
      </p:cViewPr>
      <p:guideLst>
        <p:guide orient="horz" pos="2160"/>
        <p:guide pos="3120"/>
      </p:guideLst>
    </p:cSldViewPr>
  </p:slideViewPr>
  <p:notesTextViewPr>
    <p:cViewPr>
      <p:scale>
        <a:sx n="400" d="100"/>
        <a:sy n="400" d="100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36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nesbitt" userId="2b15025ed44745e6" providerId="LiveId" clId="{DB689C87-7214-406D-BE6A-708D2127945E}"/>
    <pc:docChg chg="undo custSel addSld delSld modSld modNotesMaster">
      <pc:chgData name="laura nesbitt" userId="2b15025ed44745e6" providerId="LiveId" clId="{DB689C87-7214-406D-BE6A-708D2127945E}" dt="2026-05-06T18:55:34.231" v="340" actId="20577"/>
      <pc:docMkLst>
        <pc:docMk/>
      </pc:docMkLst>
      <pc:sldChg chg="modNotes">
        <pc:chgData name="laura nesbitt" userId="2b15025ed44745e6" providerId="LiveId" clId="{DB689C87-7214-406D-BE6A-708D2127945E}" dt="2026-05-05T19:02:01.750" v="202"/>
        <pc:sldMkLst>
          <pc:docMk/>
          <pc:sldMk cId="0" sldId="256"/>
        </pc:sldMkLst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0" sldId="257"/>
        </pc:sldMkLst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0" sldId="258"/>
        </pc:sldMkLst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0" sldId="259"/>
        </pc:sldMkLst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0" sldId="261"/>
        </pc:sldMkLst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577740287" sldId="262"/>
        </pc:sldMkLst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4070376077" sldId="263"/>
        </pc:sldMkLst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1913351513" sldId="264"/>
        </pc:sldMkLst>
      </pc:sldChg>
      <pc:sldChg chg="delSp modSp mod modNotes">
        <pc:chgData name="laura nesbitt" userId="2b15025ed44745e6" providerId="LiveId" clId="{DB689C87-7214-406D-BE6A-708D2127945E}" dt="2026-05-05T19:02:01.750" v="202"/>
        <pc:sldMkLst>
          <pc:docMk/>
          <pc:sldMk cId="0" sldId="265"/>
        </pc:sldMkLst>
        <pc:spChg chg="mod">
          <ac:chgData name="laura nesbitt" userId="2b15025ed44745e6" providerId="LiveId" clId="{DB689C87-7214-406D-BE6A-708D2127945E}" dt="2026-05-05T18:57:00.863" v="143" actId="6549"/>
          <ac:spMkLst>
            <pc:docMk/>
            <pc:sldMk cId="0" sldId="265"/>
            <ac:spMk id="153" creationId="{00000000-0000-0000-0000-000000000000}"/>
          </ac:spMkLst>
        </pc:spChg>
        <pc:spChg chg="del mod">
          <ac:chgData name="laura nesbitt" userId="2b15025ed44745e6" providerId="LiveId" clId="{DB689C87-7214-406D-BE6A-708D2127945E}" dt="2026-05-05T18:57:34.190" v="145" actId="478"/>
          <ac:spMkLst>
            <pc:docMk/>
            <pc:sldMk cId="0" sldId="265"/>
            <ac:spMk id="154" creationId="{00000000-0000-0000-0000-000000000000}"/>
          </ac:spMkLst>
        </pc:spChg>
      </pc:sldChg>
      <pc:sldChg chg="modSp mod modNotes">
        <pc:chgData name="laura nesbitt" userId="2b15025ed44745e6" providerId="LiveId" clId="{DB689C87-7214-406D-BE6A-708D2127945E}" dt="2026-05-06T18:55:13.703" v="312" actId="20577"/>
        <pc:sldMkLst>
          <pc:docMk/>
          <pc:sldMk cId="0" sldId="266"/>
        </pc:sldMkLst>
        <pc:graphicFrameChg chg="modGraphic">
          <ac:chgData name="laura nesbitt" userId="2b15025ed44745e6" providerId="LiveId" clId="{DB689C87-7214-406D-BE6A-708D2127945E}" dt="2026-05-06T18:55:13.703" v="312" actId="20577"/>
          <ac:graphicFrameMkLst>
            <pc:docMk/>
            <pc:sldMk cId="0" sldId="266"/>
            <ac:graphicFrameMk id="3" creationId="{AE85654A-1D7E-027F-F3F6-FF0AD73C20FA}"/>
          </ac:graphicFrameMkLst>
        </pc:graphicFrameChg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0" sldId="267"/>
        </pc:sldMkLst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0" sldId="268"/>
        </pc:sldMkLst>
      </pc:sldChg>
      <pc:sldChg chg="modSp mod modNotes">
        <pc:chgData name="laura nesbitt" userId="2b15025ed44745e6" providerId="LiveId" clId="{DB689C87-7214-406D-BE6A-708D2127945E}" dt="2026-05-05T19:02:01.750" v="202"/>
        <pc:sldMkLst>
          <pc:docMk/>
          <pc:sldMk cId="0" sldId="269"/>
        </pc:sldMkLst>
        <pc:spChg chg="mod">
          <ac:chgData name="laura nesbitt" userId="2b15025ed44745e6" providerId="LiveId" clId="{DB689C87-7214-406D-BE6A-708D2127945E}" dt="2026-05-05T18:57:57.236" v="147" actId="20577"/>
          <ac:spMkLst>
            <pc:docMk/>
            <pc:sldMk cId="0" sldId="269"/>
            <ac:spMk id="183" creationId="{00000000-0000-0000-0000-000000000000}"/>
          </ac:spMkLst>
        </pc:spChg>
      </pc:sldChg>
      <pc:sldChg chg="modSp mod modNotes">
        <pc:chgData name="laura nesbitt" userId="2b15025ed44745e6" providerId="LiveId" clId="{DB689C87-7214-406D-BE6A-708D2127945E}" dt="2026-05-05T19:02:01.750" v="202"/>
        <pc:sldMkLst>
          <pc:docMk/>
          <pc:sldMk cId="0" sldId="270"/>
        </pc:sldMkLst>
        <pc:spChg chg="mod">
          <ac:chgData name="laura nesbitt" userId="2b15025ed44745e6" providerId="LiveId" clId="{DB689C87-7214-406D-BE6A-708D2127945E}" dt="2026-05-04T19:54:15.851" v="2" actId="2711"/>
          <ac:spMkLst>
            <pc:docMk/>
            <pc:sldMk cId="0" sldId="270"/>
            <ac:spMk id="192" creationId="{00000000-0000-0000-0000-000000000000}"/>
          </ac:spMkLst>
        </pc:spChg>
      </pc:sldChg>
      <pc:sldChg chg="modSp mod modNotes">
        <pc:chgData name="laura nesbitt" userId="2b15025ed44745e6" providerId="LiveId" clId="{DB689C87-7214-406D-BE6A-708D2127945E}" dt="2026-05-05T19:02:01.750" v="202"/>
        <pc:sldMkLst>
          <pc:docMk/>
          <pc:sldMk cId="0" sldId="271"/>
        </pc:sldMkLst>
        <pc:spChg chg="mod">
          <ac:chgData name="laura nesbitt" userId="2b15025ed44745e6" providerId="LiveId" clId="{DB689C87-7214-406D-BE6A-708D2127945E}" dt="2026-05-05T18:26:44.375" v="116" actId="20577"/>
          <ac:spMkLst>
            <pc:docMk/>
            <pc:sldMk cId="0" sldId="271"/>
            <ac:spMk id="197" creationId="{00000000-0000-0000-0000-000000000000}"/>
          </ac:spMkLst>
        </pc:spChg>
      </pc:sldChg>
      <pc:sldChg chg="modSp del mod">
        <pc:chgData name="laura nesbitt" userId="2b15025ed44745e6" providerId="LiveId" clId="{DB689C87-7214-406D-BE6A-708D2127945E}" dt="2026-05-05T18:53:31.308" v="137" actId="47"/>
        <pc:sldMkLst>
          <pc:docMk/>
          <pc:sldMk cId="0" sldId="272"/>
        </pc:sldMkLst>
        <pc:spChg chg="mod">
          <ac:chgData name="laura nesbitt" userId="2b15025ed44745e6" providerId="LiveId" clId="{DB689C87-7214-406D-BE6A-708D2127945E}" dt="2026-05-05T18:28:57.075" v="122" actId="1076"/>
          <ac:spMkLst>
            <pc:docMk/>
            <pc:sldMk cId="0" sldId="272"/>
            <ac:spMk id="2" creationId="{00000000-0000-0000-0000-000000000000}"/>
          </ac:spMkLst>
        </pc:spChg>
        <pc:graphicFrameChg chg="mod modGraphic">
          <ac:chgData name="laura nesbitt" userId="2b15025ed44745e6" providerId="LiveId" clId="{DB689C87-7214-406D-BE6A-708D2127945E}" dt="2026-05-05T18:29:24.617" v="126" actId="2161"/>
          <ac:graphicFrameMkLst>
            <pc:docMk/>
            <pc:sldMk cId="0" sldId="272"/>
            <ac:graphicFrameMk id="206" creationId="{00000000-0000-0000-0000-000000000000}"/>
          </ac:graphicFrameMkLst>
        </pc:graphicFrameChg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0" sldId="273"/>
        </pc:sldMkLst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0" sldId="274"/>
        </pc:sldMkLst>
      </pc:sldChg>
      <pc:sldChg chg="modSp mod modNotes">
        <pc:chgData name="laura nesbitt" userId="2b15025ed44745e6" providerId="LiveId" clId="{DB689C87-7214-406D-BE6A-708D2127945E}" dt="2026-05-05T19:02:01.750" v="202"/>
        <pc:sldMkLst>
          <pc:docMk/>
          <pc:sldMk cId="436024904" sldId="276"/>
        </pc:sldMkLst>
        <pc:spChg chg="mod">
          <ac:chgData name="laura nesbitt" userId="2b15025ed44745e6" providerId="LiveId" clId="{DB689C87-7214-406D-BE6A-708D2127945E}" dt="2026-05-04T19:54:32.559" v="4" actId="2711"/>
          <ac:spMkLst>
            <pc:docMk/>
            <pc:sldMk cId="436024904" sldId="276"/>
            <ac:spMk id="197" creationId="{00000000-0000-0000-0000-000000000000}"/>
          </ac:spMkLst>
        </pc:spChg>
      </pc:sldChg>
      <pc:sldChg chg="modNotes">
        <pc:chgData name="laura nesbitt" userId="2b15025ed44745e6" providerId="LiveId" clId="{DB689C87-7214-406D-BE6A-708D2127945E}" dt="2026-05-05T19:02:01.750" v="202"/>
        <pc:sldMkLst>
          <pc:docMk/>
          <pc:sldMk cId="3816207326" sldId="278"/>
        </pc:sldMkLst>
      </pc:sldChg>
      <pc:sldChg chg="modSp mod">
        <pc:chgData name="laura nesbitt" userId="2b15025ed44745e6" providerId="LiveId" clId="{DB689C87-7214-406D-BE6A-708D2127945E}" dt="2026-05-05T19:00:56.184" v="201" actId="20577"/>
        <pc:sldMkLst>
          <pc:docMk/>
          <pc:sldMk cId="1530155659" sldId="282"/>
        </pc:sldMkLst>
        <pc:spChg chg="mod">
          <ac:chgData name="laura nesbitt" userId="2b15025ed44745e6" providerId="LiveId" clId="{DB689C87-7214-406D-BE6A-708D2127945E}" dt="2026-05-05T19:00:56.184" v="201" actId="20577"/>
          <ac:spMkLst>
            <pc:docMk/>
            <pc:sldMk cId="1530155659" sldId="282"/>
            <ac:spMk id="3" creationId="{64010568-9172-A1D4-4649-6C1236A62C56}"/>
          </ac:spMkLst>
        </pc:spChg>
      </pc:sldChg>
      <pc:sldChg chg="modSp mod modNotes">
        <pc:chgData name="laura nesbitt" userId="2b15025ed44745e6" providerId="LiveId" clId="{DB689C87-7214-406D-BE6A-708D2127945E}" dt="2026-05-06T18:55:34.231" v="340" actId="20577"/>
        <pc:sldMkLst>
          <pc:docMk/>
          <pc:sldMk cId="4082362764" sldId="283"/>
        </pc:sldMkLst>
        <pc:spChg chg="mod">
          <ac:chgData name="laura nesbitt" userId="2b15025ed44745e6" providerId="LiveId" clId="{DB689C87-7214-406D-BE6A-708D2127945E}" dt="2026-05-06T18:55:34.231" v="340" actId="20577"/>
          <ac:spMkLst>
            <pc:docMk/>
            <pc:sldMk cId="4082362764" sldId="283"/>
            <ac:spMk id="226" creationId="{C767E5FA-F811-DA30-7E28-7DBF4E924697}"/>
          </ac:spMkLst>
        </pc:spChg>
      </pc:sldChg>
      <pc:sldChg chg="addSp modSp new mod">
        <pc:chgData name="laura nesbitt" userId="2b15025ed44745e6" providerId="LiveId" clId="{DB689C87-7214-406D-BE6A-708D2127945E}" dt="2026-05-05T18:54:17.016" v="141" actId="1076"/>
        <pc:sldMkLst>
          <pc:docMk/>
          <pc:sldMk cId="3242085947" sldId="284"/>
        </pc:sldMkLst>
        <pc:spChg chg="add mod">
          <ac:chgData name="laura nesbitt" userId="2b15025ed44745e6" providerId="LiveId" clId="{DB689C87-7214-406D-BE6A-708D2127945E}" dt="2026-05-05T18:51:29.380" v="130" actId="14100"/>
          <ac:spMkLst>
            <pc:docMk/>
            <pc:sldMk cId="3242085947" sldId="284"/>
            <ac:spMk id="6" creationId="{DFDC41ED-C85B-4956-119C-45D79682B487}"/>
          </ac:spMkLst>
        </pc:spChg>
        <pc:spChg chg="add mod">
          <ac:chgData name="laura nesbitt" userId="2b15025ed44745e6" providerId="LiveId" clId="{DB689C87-7214-406D-BE6A-708D2127945E}" dt="2026-05-05T18:53:12.929" v="135" actId="27636"/>
          <ac:spMkLst>
            <pc:docMk/>
            <pc:sldMk cId="3242085947" sldId="284"/>
            <ac:spMk id="7" creationId="{E2C91EC8-C35C-E5C5-B672-1869DFF38CAC}"/>
          </ac:spMkLst>
        </pc:spChg>
        <pc:spChg chg="add mod">
          <ac:chgData name="laura nesbitt" userId="2b15025ed44745e6" providerId="LiveId" clId="{DB689C87-7214-406D-BE6A-708D2127945E}" dt="2026-05-05T18:53:53.892" v="139" actId="1076"/>
          <ac:spMkLst>
            <pc:docMk/>
            <pc:sldMk cId="3242085947" sldId="284"/>
            <ac:spMk id="8" creationId="{55D760DF-5FA2-83C0-EB3C-08391D4AF0C0}"/>
          </ac:spMkLst>
        </pc:spChg>
        <pc:graphicFrameChg chg="add mod modGraphic">
          <ac:chgData name="laura nesbitt" userId="2b15025ed44745e6" providerId="LiveId" clId="{DB689C87-7214-406D-BE6A-708D2127945E}" dt="2026-05-05T18:54:17.016" v="141" actId="1076"/>
          <ac:graphicFrameMkLst>
            <pc:docMk/>
            <pc:sldMk cId="3242085947" sldId="284"/>
            <ac:graphicFrameMk id="5" creationId="{3B3E004A-4614-CACD-BE92-12919253A0D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11238" y="704850"/>
            <a:ext cx="5081587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lIns="92464" tIns="46232" rIns="92464" bIns="46232"/>
          <a:lstStyle/>
          <a:p>
            <a:endParaRPr lang="en-US"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49" tIns="92449" rIns="92449" bIns="92449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284992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3dc7b242d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85" name="Google Shape;85;g23dc7b242db_0_1:notes"/>
          <p:cNvSpPr txBox="1">
            <a:spLocks noGrp="1"/>
          </p:cNvSpPr>
          <p:nvPr>
            <p:ph type="body" idx="1"/>
          </p:nvPr>
        </p:nvSpPr>
        <p:spPr>
          <a:xfrm>
            <a:off x="710233" y="4459510"/>
            <a:ext cx="5681858" cy="4224935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4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73" name="Google Shape;17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5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80" name="Google Shape;18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7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87" name="Google Shape;18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8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95" name="Google Shape;19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8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95" name="Google Shape;19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827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0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210" name="Google Shape;21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1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217" name="Google Shape;21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3dc7b242d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 dirty="0"/>
          </a:p>
        </p:txBody>
      </p:sp>
      <p:sp>
        <p:nvSpPr>
          <p:cNvPr id="85" name="Google Shape;85;g23dc7b242db_0_1:notes"/>
          <p:cNvSpPr txBox="1">
            <a:spLocks noGrp="1"/>
          </p:cNvSpPr>
          <p:nvPr>
            <p:ph type="body" idx="1"/>
          </p:nvPr>
        </p:nvSpPr>
        <p:spPr>
          <a:xfrm>
            <a:off x="710233" y="4459510"/>
            <a:ext cx="5681858" cy="4224935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77014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3cfb3ffcff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 dirty="0"/>
          </a:p>
        </p:txBody>
      </p:sp>
      <p:sp>
        <p:nvSpPr>
          <p:cNvPr id="128" name="Google Shape;128;g23cfb3ffcff_0_8:notes"/>
          <p:cNvSpPr txBox="1">
            <a:spLocks noGrp="1"/>
          </p:cNvSpPr>
          <p:nvPr>
            <p:ph type="body" idx="1"/>
          </p:nvPr>
        </p:nvSpPr>
        <p:spPr>
          <a:xfrm>
            <a:off x="710233" y="4459510"/>
            <a:ext cx="5681858" cy="4224935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4514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3cfb3ffcf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 dirty="0"/>
          </a:p>
        </p:txBody>
      </p:sp>
      <p:sp>
        <p:nvSpPr>
          <p:cNvPr id="136" name="Google Shape;136;g23cfb3ffcff_0_15:notes"/>
          <p:cNvSpPr txBox="1">
            <a:spLocks noGrp="1"/>
          </p:cNvSpPr>
          <p:nvPr>
            <p:ph type="body" idx="1"/>
          </p:nvPr>
        </p:nvSpPr>
        <p:spPr>
          <a:xfrm>
            <a:off x="710233" y="4459510"/>
            <a:ext cx="5681858" cy="4224935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16236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3cfb3ffcff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 dirty="0"/>
          </a:p>
        </p:txBody>
      </p:sp>
      <p:sp>
        <p:nvSpPr>
          <p:cNvPr id="143" name="Google Shape;143;g23cfb3ffcff_0_22:notes"/>
          <p:cNvSpPr txBox="1">
            <a:spLocks noGrp="1"/>
          </p:cNvSpPr>
          <p:nvPr>
            <p:ph type="body" idx="1"/>
          </p:nvPr>
        </p:nvSpPr>
        <p:spPr>
          <a:xfrm>
            <a:off x="710233" y="4459510"/>
            <a:ext cx="5681858" cy="4224935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21122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>
          <a:extLst>
            <a:ext uri="{FF2B5EF4-FFF2-40B4-BE49-F238E27FC236}">
              <a16:creationId xmlns:a16="http://schemas.microsoft.com/office/drawing/2014/main" id="{46FF56CA-5505-9D65-4340-080B4661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3cfb3ffcff_0_65:notes">
            <a:extLst>
              <a:ext uri="{FF2B5EF4-FFF2-40B4-BE49-F238E27FC236}">
                <a16:creationId xmlns:a16="http://schemas.microsoft.com/office/drawing/2014/main" id="{300FB3E6-23A2-6B36-E376-B7F61C1BB1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33" y="4459510"/>
            <a:ext cx="5681858" cy="4224935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224" name="Google Shape;224;g23cfb3ffcff_0_65:notes">
            <a:extLst>
              <a:ext uri="{FF2B5EF4-FFF2-40B4-BE49-F238E27FC236}">
                <a16:creationId xmlns:a16="http://schemas.microsoft.com/office/drawing/2014/main" id="{EDBFB13F-D062-11D3-809D-D88A155669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948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21" name="Google Shape;1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50" name="Google Shape;15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2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65" name="Google Shape;16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>
            <a:spLocks noGrp="1"/>
          </p:cNvSpPr>
          <p:nvPr>
            <p:ph type="body" idx="1"/>
          </p:nvPr>
        </p:nvSpPr>
        <p:spPr>
          <a:xfrm>
            <a:off x="710232" y="4459511"/>
            <a:ext cx="5681960" cy="4224809"/>
          </a:xfrm>
          <a:prstGeom prst="rect">
            <a:avLst/>
          </a:prstGeom>
        </p:spPr>
        <p:txBody>
          <a:bodyPr spcFirstLastPara="1" wrap="square" lIns="92449" tIns="92449" rIns="92449" bIns="9244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57" name="Google Shape;15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03263"/>
            <a:ext cx="5086350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3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3"/>
          <p:cNvSpPr txBox="1">
            <a:spLocks noGrp="1"/>
          </p:cNvSpPr>
          <p:nvPr>
            <p:ph type="body" idx="1"/>
          </p:nvPr>
        </p:nvSpPr>
        <p:spPr>
          <a:xfrm>
            <a:off x="762000" y="1557338"/>
            <a:ext cx="8382000" cy="4729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3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3"/>
          <p:cNvSpPr txBox="1">
            <a:spLocks noGrp="1"/>
          </p:cNvSpPr>
          <p:nvPr>
            <p:ph type="title"/>
          </p:nvPr>
        </p:nvSpPr>
        <p:spPr>
          <a:xfrm rot="5400000">
            <a:off x="5293519" y="1821657"/>
            <a:ext cx="5556250" cy="214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33"/>
          <p:cNvSpPr txBox="1">
            <a:spLocks noGrp="1"/>
          </p:cNvSpPr>
          <p:nvPr>
            <p:ph type="body" idx="1"/>
          </p:nvPr>
        </p:nvSpPr>
        <p:spPr>
          <a:xfrm rot="5400000">
            <a:off x="925513" y="-249237"/>
            <a:ext cx="5556250" cy="6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3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 type="tbl">
  <p:cSld name="TABLE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4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4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5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5"/>
          <p:cNvSpPr txBox="1">
            <a:spLocks noGrp="1"/>
          </p:cNvSpPr>
          <p:nvPr>
            <p:ph type="body" idx="1"/>
          </p:nvPr>
        </p:nvSpPr>
        <p:spPr>
          <a:xfrm>
            <a:off x="762000" y="1557338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5"/>
          <p:cNvSpPr txBox="1">
            <a:spLocks noGrp="1"/>
          </p:cNvSpPr>
          <p:nvPr>
            <p:ph type="body" idx="2"/>
          </p:nvPr>
        </p:nvSpPr>
        <p:spPr>
          <a:xfrm>
            <a:off x="5029200" y="1557338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5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Diagram or Organization Chart" type="dgm">
  <p:cSld name="DIAGRAM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6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36"/>
          <p:cNvSpPr>
            <a:spLocks noGrp="1"/>
          </p:cNvSpPr>
          <p:nvPr>
            <p:ph type="dgm" idx="2"/>
          </p:nvPr>
        </p:nvSpPr>
        <p:spPr>
          <a:xfrm>
            <a:off x="762000" y="1557338"/>
            <a:ext cx="8382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2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2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2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2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2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2" name="Google Shape;82;p36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5"/>
          <p:cNvSpPr txBox="1"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6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body" idx="1"/>
          </p:nvPr>
        </p:nvSpPr>
        <p:spPr>
          <a:xfrm>
            <a:off x="762000" y="1557338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body" idx="2"/>
          </p:nvPr>
        </p:nvSpPr>
        <p:spPr>
          <a:xfrm>
            <a:off x="5029200" y="1557338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0" name="Google Shape;40;p26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7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27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45" name="Google Shape;45;p27"/>
          <p:cNvSpPr txBox="1">
            <a:spLocks noGrp="1"/>
          </p:cNvSpPr>
          <p:nvPr>
            <p:ph type="body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27"/>
          <p:cNvSpPr txBox="1">
            <a:spLocks noGrp="1"/>
          </p:cNvSpPr>
          <p:nvPr>
            <p:ph type="body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8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8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9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0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0"/>
          <p:cNvSpPr txBox="1">
            <a:spLocks noGrp="1"/>
          </p:cNvSpPr>
          <p:nvPr>
            <p:ph type="body"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5pPr>
            <a:lvl6pPr marL="2743200" lvl="5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6pPr>
            <a:lvl7pPr marL="3200400" lvl="6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7pPr>
            <a:lvl8pPr marL="3657600" lvl="7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8pPr>
            <a:lvl9pPr marL="4114800" lvl="8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9pPr>
          </a:lstStyle>
          <a:p>
            <a:endParaRPr/>
          </a:p>
        </p:txBody>
      </p:sp>
      <p:sp>
        <p:nvSpPr>
          <p:cNvPr id="56" name="Google Shape;56;p30"/>
          <p:cNvSpPr txBox="1">
            <a:spLocks noGrp="1"/>
          </p:cNvSpPr>
          <p:nvPr>
            <p:ph type="body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7" name="Google Shape;57;p30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1"/>
          <p:cNvSpPr txBox="1"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>
            <a:spLocks noGrp="1"/>
          </p:cNvSpPr>
          <p:nvPr>
            <p:ph type="pic" idx="2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61" name="Google Shape;61;p31"/>
          <p:cNvSpPr txBox="1">
            <a:spLocks noGrp="1"/>
          </p:cNvSpPr>
          <p:nvPr>
            <p:ph type="body" idx="1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31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2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2"/>
          <p:cNvSpPr txBox="1">
            <a:spLocks noGrp="1"/>
          </p:cNvSpPr>
          <p:nvPr>
            <p:ph type="body" idx="1"/>
          </p:nvPr>
        </p:nvSpPr>
        <p:spPr>
          <a:xfrm rot="5400000">
            <a:off x="2895600" y="-576262"/>
            <a:ext cx="4114800" cy="83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2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2"/>
          <p:cNvSpPr/>
          <p:nvPr/>
        </p:nvSpPr>
        <p:spPr>
          <a:xfrm>
            <a:off x="0" y="0"/>
            <a:ext cx="9906000" cy="130175"/>
          </a:xfrm>
          <a:prstGeom prst="rect">
            <a:avLst/>
          </a:prstGeom>
          <a:solidFill>
            <a:srgbClr val="00673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22"/>
          <p:cNvSpPr/>
          <p:nvPr/>
        </p:nvSpPr>
        <p:spPr>
          <a:xfrm>
            <a:off x="0" y="0"/>
            <a:ext cx="9906000" cy="71913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22"/>
          <p:cNvSpPr txBox="1"/>
          <p:nvPr/>
        </p:nvSpPr>
        <p:spPr>
          <a:xfrm>
            <a:off x="2501900" y="2209800"/>
            <a:ext cx="3454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22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2"/>
          <p:cNvSpPr txBox="1">
            <a:spLocks noGrp="1"/>
          </p:cNvSpPr>
          <p:nvPr>
            <p:ph type="body" idx="1"/>
          </p:nvPr>
        </p:nvSpPr>
        <p:spPr>
          <a:xfrm>
            <a:off x="762000" y="1557338"/>
            <a:ext cx="8382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290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/>
          <p:nvPr/>
        </p:nvSpPr>
        <p:spPr>
          <a:xfrm>
            <a:off x="0" y="692150"/>
            <a:ext cx="9906000" cy="61658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2"/>
          <p:cNvSpPr/>
          <p:nvPr/>
        </p:nvSpPr>
        <p:spPr>
          <a:xfrm>
            <a:off x="-15875" y="6742113"/>
            <a:ext cx="9937750" cy="1301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2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  <p:sp>
        <p:nvSpPr>
          <p:cNvPr id="14" name="Google Shape;14;p22"/>
          <p:cNvSpPr/>
          <p:nvPr/>
        </p:nvSpPr>
        <p:spPr>
          <a:xfrm>
            <a:off x="0" y="692150"/>
            <a:ext cx="9921875" cy="1444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jsdc.swimtopia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3dc7b242db_0_1"/>
          <p:cNvSpPr txBox="1">
            <a:spLocks noGrp="1"/>
          </p:cNvSpPr>
          <p:nvPr>
            <p:ph type="body" idx="1"/>
          </p:nvPr>
        </p:nvSpPr>
        <p:spPr>
          <a:xfrm>
            <a:off x="761998" y="1525347"/>
            <a:ext cx="8382000" cy="20985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5100" dirty="0">
                <a:solidFill>
                  <a:schemeClr val="accent2"/>
                </a:solidFill>
                <a:latin typeface="+mj-lt"/>
              </a:rPr>
              <a:t>NJSDC Kickoff Meeting</a:t>
            </a:r>
            <a:endParaRPr sz="5100" dirty="0">
              <a:solidFill>
                <a:schemeClr val="accent2"/>
              </a:solidFill>
              <a:latin typeface="+mj-lt"/>
            </a:endParaRPr>
          </a:p>
          <a:p>
            <a:pPr marL="0" lvl="0" indent="0" algn="ctr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5100" dirty="0">
                <a:solidFill>
                  <a:schemeClr val="accent2"/>
                </a:solidFill>
                <a:latin typeface="+mj-lt"/>
              </a:rPr>
              <a:t>2026</a:t>
            </a:r>
            <a:endParaRPr sz="51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89" name="Google Shape;89;g23dc7b242db_0_1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00" cy="457200"/>
          </a:xfrm>
          <a:prstGeom prst="rect">
            <a:avLst/>
          </a:prstGeom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35DEF5-5343-AD58-4158-1D3B278FE3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5274" y="3855565"/>
            <a:ext cx="1935449" cy="19354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4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763297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FFFFFF"/>
                </a:solidFill>
              </a:rPr>
              <a:t>Swim Team Schedule – C League Schedule</a:t>
            </a:r>
            <a:endParaRPr dirty="0"/>
          </a:p>
        </p:txBody>
      </p:sp>
      <p:sp>
        <p:nvSpPr>
          <p:cNvPr id="176" name="Google Shape;176;p14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081E02-4F47-3126-BEA8-22FB1A571F0A}"/>
              </a:ext>
            </a:extLst>
          </p:cNvPr>
          <p:cNvSpPr txBox="1"/>
          <p:nvPr/>
        </p:nvSpPr>
        <p:spPr>
          <a:xfrm>
            <a:off x="142754" y="5595866"/>
            <a:ext cx="97632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*1 – Because Springwood cannot host their meet at Woodbridge Community Center on Saturdays, meet will be held at University, but it’s a Springwood Home meet; Springwood will provide timers and officials as if it’s their Home Meet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*2</a:t>
            </a:r>
            <a:r>
              <a:rPr lang="en-US" sz="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Because Springwood cannot host their meet at Woodbridge Community Center on Saturdays, meet will be held at Edison, but it’s a Springwood Home meet; Springwood will provide timers and officials as if it’s their Home Meet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D9C6C1A-43A3-7878-4C57-B34FDE72C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274514"/>
              </p:ext>
            </p:extLst>
          </p:nvPr>
        </p:nvGraphicFramePr>
        <p:xfrm>
          <a:off x="879217" y="4012835"/>
          <a:ext cx="8103742" cy="1583035"/>
        </p:xfrm>
        <a:graphic>
          <a:graphicData uri="http://schemas.openxmlformats.org/drawingml/2006/table">
            <a:tbl>
              <a:tblPr firstRow="1" bandRow="1">
                <a:tableStyleId>{37D3FF91-919F-48B4-8071-13CE3186936C}</a:tableStyleId>
              </a:tblPr>
              <a:tblGrid>
                <a:gridCol w="4051871">
                  <a:extLst>
                    <a:ext uri="{9D8B030D-6E8A-4147-A177-3AD203B41FA5}">
                      <a16:colId xmlns:a16="http://schemas.microsoft.com/office/drawing/2014/main" val="567572571"/>
                    </a:ext>
                  </a:extLst>
                </a:gridCol>
                <a:gridCol w="4051871">
                  <a:extLst>
                    <a:ext uri="{9D8B030D-6E8A-4147-A177-3AD203B41FA5}">
                      <a16:colId xmlns:a16="http://schemas.microsoft.com/office/drawing/2014/main" val="687935394"/>
                    </a:ext>
                  </a:extLst>
                </a:gridCol>
              </a:tblGrid>
              <a:tr h="31660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bg1"/>
                          </a:solidFill>
                        </a:rPr>
                        <a:t>Red Division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bg1"/>
                          </a:solidFill>
                        </a:rPr>
                        <a:t>White Division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386969"/>
                  </a:ext>
                </a:extLst>
              </a:tr>
              <a:tr h="31660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1  Middlesex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5  RVCC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697293"/>
                  </a:ext>
                </a:extLst>
              </a:tr>
              <a:tr h="31660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2  Lake Ridge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04813" indent="-404813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6  Gateway Metuchen Golf &amp; Country Club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341422"/>
                  </a:ext>
                </a:extLst>
              </a:tr>
              <a:tr h="31660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3  Edison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3429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7  Metuchen Golf &amp;   Country Club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741555"/>
                  </a:ext>
                </a:extLst>
              </a:tr>
              <a:tr h="31660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4  University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60615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CDE5DA6-B426-AD67-427E-B20B5CE2B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34464"/>
              </p:ext>
            </p:extLst>
          </p:nvPr>
        </p:nvGraphicFramePr>
        <p:xfrm>
          <a:off x="421019" y="951839"/>
          <a:ext cx="9150577" cy="2895600"/>
        </p:xfrm>
        <a:graphic>
          <a:graphicData uri="http://schemas.openxmlformats.org/drawingml/2006/table">
            <a:tbl>
              <a:tblPr bandRow="1">
                <a:tableStyleId>{E8B1032C-EA38-4F05-BA0D-38AFFFC7BED3}</a:tableStyleId>
              </a:tblPr>
              <a:tblGrid>
                <a:gridCol w="733393">
                  <a:extLst>
                    <a:ext uri="{9D8B030D-6E8A-4147-A177-3AD203B41FA5}">
                      <a16:colId xmlns:a16="http://schemas.microsoft.com/office/drawing/2014/main" val="2432816365"/>
                    </a:ext>
                  </a:extLst>
                </a:gridCol>
                <a:gridCol w="733393">
                  <a:extLst>
                    <a:ext uri="{9D8B030D-6E8A-4147-A177-3AD203B41FA5}">
                      <a16:colId xmlns:a16="http://schemas.microsoft.com/office/drawing/2014/main" val="3579698274"/>
                    </a:ext>
                  </a:extLst>
                </a:gridCol>
                <a:gridCol w="733393">
                  <a:extLst>
                    <a:ext uri="{9D8B030D-6E8A-4147-A177-3AD203B41FA5}">
                      <a16:colId xmlns:a16="http://schemas.microsoft.com/office/drawing/2014/main" val="3321888006"/>
                    </a:ext>
                  </a:extLst>
                </a:gridCol>
                <a:gridCol w="733393">
                  <a:extLst>
                    <a:ext uri="{9D8B030D-6E8A-4147-A177-3AD203B41FA5}">
                      <a16:colId xmlns:a16="http://schemas.microsoft.com/office/drawing/2014/main" val="3781414698"/>
                    </a:ext>
                  </a:extLst>
                </a:gridCol>
                <a:gridCol w="733393">
                  <a:extLst>
                    <a:ext uri="{9D8B030D-6E8A-4147-A177-3AD203B41FA5}">
                      <a16:colId xmlns:a16="http://schemas.microsoft.com/office/drawing/2014/main" val="710983320"/>
                    </a:ext>
                  </a:extLst>
                </a:gridCol>
                <a:gridCol w="733393">
                  <a:extLst>
                    <a:ext uri="{9D8B030D-6E8A-4147-A177-3AD203B41FA5}">
                      <a16:colId xmlns:a16="http://schemas.microsoft.com/office/drawing/2014/main" val="2776853969"/>
                    </a:ext>
                  </a:extLst>
                </a:gridCol>
                <a:gridCol w="733393">
                  <a:extLst>
                    <a:ext uri="{9D8B030D-6E8A-4147-A177-3AD203B41FA5}">
                      <a16:colId xmlns:a16="http://schemas.microsoft.com/office/drawing/2014/main" val="1546880640"/>
                    </a:ext>
                  </a:extLst>
                </a:gridCol>
                <a:gridCol w="733393">
                  <a:extLst>
                    <a:ext uri="{9D8B030D-6E8A-4147-A177-3AD203B41FA5}">
                      <a16:colId xmlns:a16="http://schemas.microsoft.com/office/drawing/2014/main" val="2379517616"/>
                    </a:ext>
                  </a:extLst>
                </a:gridCol>
                <a:gridCol w="733393">
                  <a:extLst>
                    <a:ext uri="{9D8B030D-6E8A-4147-A177-3AD203B41FA5}">
                      <a16:colId xmlns:a16="http://schemas.microsoft.com/office/drawing/2014/main" val="3575909526"/>
                    </a:ext>
                  </a:extLst>
                </a:gridCol>
                <a:gridCol w="733393">
                  <a:extLst>
                    <a:ext uri="{9D8B030D-6E8A-4147-A177-3AD203B41FA5}">
                      <a16:colId xmlns:a16="http://schemas.microsoft.com/office/drawing/2014/main" val="3167042113"/>
                    </a:ext>
                  </a:extLst>
                </a:gridCol>
                <a:gridCol w="929642">
                  <a:extLst>
                    <a:ext uri="{9D8B030D-6E8A-4147-A177-3AD203B41FA5}">
                      <a16:colId xmlns:a16="http://schemas.microsoft.com/office/drawing/2014/main" val="4021741102"/>
                    </a:ext>
                  </a:extLst>
                </a:gridCol>
                <a:gridCol w="887005">
                  <a:extLst>
                    <a:ext uri="{9D8B030D-6E8A-4147-A177-3AD203B41FA5}">
                      <a16:colId xmlns:a16="http://schemas.microsoft.com/office/drawing/2014/main" val="2279916763"/>
                    </a:ext>
                  </a:extLst>
                </a:gridCol>
              </a:tblGrid>
              <a:tr h="335119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  <a:highlight>
                            <a:srgbClr val="FFFF00"/>
                          </a:highlight>
                        </a:rPr>
                        <a:t>Wed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  <a:highlight>
                            <a:srgbClr val="FFFF00"/>
                          </a:highlight>
                        </a:rPr>
                        <a:t>6/17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600" dirty="0">
                          <a:effectLst/>
                          <a:highlight>
                            <a:srgbClr val="FFFF00"/>
                          </a:highlight>
                        </a:rPr>
                        <a:t> Coaches optional meet</a:t>
                      </a:r>
                      <a:endParaRPr lang="en-US" sz="800" dirty="0">
                        <a:effectLst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6/20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6/24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6/27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 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 7/1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6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7/4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7/8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7/11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7/15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7/18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600" dirty="0">
                          <a:effectLst/>
                        </a:rPr>
                        <a:t>Coaches optional Meet</a:t>
                      </a: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Sun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7/19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700" dirty="0">
                          <a:effectLst/>
                        </a:rPr>
                        <a:t>Champs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extLst>
                  <a:ext uri="{0D108BD9-81ED-4DB2-BD59-A6C34878D82A}">
                    <a16:rowId xmlns:a16="http://schemas.microsoft.com/office/drawing/2014/main" val="665563763"/>
                  </a:ext>
                </a:extLst>
              </a:tr>
              <a:tr h="557857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1 @ 2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2 @ 7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7 @ 1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1 @ 6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ALL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TEAMS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BYE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5 @ 1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1 @ 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3 @ 1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 rowSpan="4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Roycefield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Sprint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Meet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 rowSpan="4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Champs: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@ Middlesex Comm. Pool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13/over=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Fri 7/24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12/u=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Sat 7/25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600" dirty="0">
                          <a:effectLst/>
                        </a:rPr>
                        <a:t>Conferences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600" dirty="0">
                          <a:effectLst/>
                        </a:rPr>
                        <a:t>@ Brookside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7/28-29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extLst>
                  <a:ext uri="{0D108BD9-81ED-4DB2-BD59-A6C34878D82A}">
                    <a16:rowId xmlns:a16="http://schemas.microsoft.com/office/drawing/2014/main" val="2760031499"/>
                  </a:ext>
                </a:extLst>
              </a:tr>
              <a:tr h="572161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4 @ 7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6 @ 3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5 @ 2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7 @ 5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ALL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TEAMS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BYE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4 @ 6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3 @ 5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2 @ 4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282042"/>
                  </a:ext>
                </a:extLst>
              </a:tr>
              <a:tr h="557857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5 @ 6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4 @ 5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3 @ 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2 @ 3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ALL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TEAMS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BYE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7 @ 3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6 @ 2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6 @ 7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435791"/>
                  </a:ext>
                </a:extLst>
              </a:tr>
              <a:tr h="457729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3 BYE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1 BYE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6 BYE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4 BYE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ALL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TEAMS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BYE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2 BYE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7 BYE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5 BYE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7236" marR="47236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30797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Championships and Conferences</a:t>
            </a:r>
            <a:endParaRPr sz="2400" dirty="0"/>
          </a:p>
        </p:txBody>
      </p:sp>
      <p:sp>
        <p:nvSpPr>
          <p:cNvPr id="183" name="Google Shape;183;p15"/>
          <p:cNvSpPr txBox="1">
            <a:spLocks noGrp="1"/>
          </p:cNvSpPr>
          <p:nvPr>
            <p:ph type="body" idx="1"/>
          </p:nvPr>
        </p:nvSpPr>
        <p:spPr>
          <a:xfrm>
            <a:off x="320850" y="1196752"/>
            <a:ext cx="8871520" cy="4729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/>
              <a:t>Championships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Dates for A, B and C Leagues: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Friday 7/24: 13/over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Saturday 7/25: 12/u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sz="2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Hosts</a:t>
            </a:r>
            <a:endParaRPr sz="2400" dirty="0"/>
          </a:p>
          <a:p>
            <a:pPr marL="381000" lvl="1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A League – Cedar Hill </a:t>
            </a:r>
          </a:p>
          <a:p>
            <a:pPr marL="381000" lvl="1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B League – Old Bridge</a:t>
            </a:r>
          </a:p>
          <a:p>
            <a:pPr marL="381000" lvl="1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C League – Middlesex </a:t>
            </a:r>
            <a:endParaRPr sz="240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/>
              <a:t>Conferences</a:t>
            </a:r>
            <a:r>
              <a:rPr lang="en-US" sz="2400" dirty="0"/>
              <a:t> Date: Tuesday and Wednesday, July 28th and 29th</a:t>
            </a:r>
            <a:endParaRPr sz="2400" dirty="0"/>
          </a:p>
          <a:p>
            <a:pPr marL="95250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/>
              <a:t>Brookside to host</a:t>
            </a:r>
            <a:endParaRPr sz="2400" dirty="0"/>
          </a:p>
        </p:txBody>
      </p:sp>
      <p:sp>
        <p:nvSpPr>
          <p:cNvPr id="184" name="Google Shape;184;p15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128464" y="115888"/>
            <a:ext cx="9649072" cy="5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Swimming League – Reminders for 2026</a:t>
            </a:r>
            <a:endParaRPr sz="2400" dirty="0"/>
          </a:p>
        </p:txBody>
      </p:sp>
      <p:sp>
        <p:nvSpPr>
          <p:cNvPr id="190" name="Google Shape;190;p17"/>
          <p:cNvSpPr txBox="1">
            <a:spLocks noGrp="1"/>
          </p:cNvSpPr>
          <p:nvPr>
            <p:ph type="body" idx="1"/>
          </p:nvPr>
        </p:nvSpPr>
        <p:spPr>
          <a:xfrm>
            <a:off x="128464" y="1052736"/>
            <a:ext cx="9289032" cy="532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lvl="1" indent="-88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  <a:p>
            <a:pPr marL="38100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/>
          </a:p>
        </p:txBody>
      </p:sp>
      <p:sp>
        <p:nvSpPr>
          <p:cNvPr id="191" name="Google Shape;191;p17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 dirty="0"/>
          </a:p>
        </p:txBody>
      </p:sp>
      <p:sp>
        <p:nvSpPr>
          <p:cNvPr id="192" name="Google Shape;192;p17"/>
          <p:cNvSpPr txBox="1"/>
          <p:nvPr/>
        </p:nvSpPr>
        <p:spPr>
          <a:xfrm>
            <a:off x="272480" y="1052736"/>
            <a:ext cx="9145016" cy="5492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05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-US" sz="22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Note – like last year:</a:t>
            </a:r>
            <a:endParaRPr dirty="0">
              <a:latin typeface="+mn-lt"/>
            </a:endParaRPr>
          </a:p>
          <a:p>
            <a:pPr marL="571500" marR="0" lvl="1" indent="-19050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–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If annual dues aren’t submitted to the Conference Treasurer prior to the first dual meet, the conference will not sanction any dual meets for the teams in violation.</a:t>
            </a:r>
            <a:endParaRPr sz="22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571500" marR="0" lvl="1" indent="-19050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–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If insurance forms aren’t submitted to your League Coordinator prior to the first dual meet, the conference will not sanction any dual meets for the teams in violation.</a:t>
            </a:r>
            <a:endParaRPr dirty="0">
              <a:latin typeface="+mn-lt"/>
            </a:endParaRPr>
          </a:p>
          <a:p>
            <a:pPr marL="571500" marR="0" lvl="1" indent="-19050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–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If rosters aren’t submitted to your League Coordinator prior to the first dual meet, the conference will not sanction any dual meets for the teams in violation.</a:t>
            </a:r>
            <a:endParaRPr dirty="0">
              <a:latin typeface="+mn-lt"/>
            </a:endParaRPr>
          </a:p>
          <a:p>
            <a:pPr marL="571500" marR="0" lvl="1" indent="-19050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–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If a team does not submit their dual meet results online within 1 week of the meet, the meet will be considered a loss for purposes of final standings.</a:t>
            </a:r>
            <a:endParaRPr dirty="0">
              <a:latin typeface="+mn-lt"/>
            </a:endParaRPr>
          </a:p>
          <a:p>
            <a:pPr marL="190500" marR="0" lvl="0" indent="-635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8"/>
          <p:cNvSpPr txBox="1">
            <a:spLocks noGrp="1"/>
          </p:cNvSpPr>
          <p:nvPr>
            <p:ph type="body" idx="1"/>
          </p:nvPr>
        </p:nvSpPr>
        <p:spPr>
          <a:xfrm>
            <a:off x="452500" y="1064409"/>
            <a:ext cx="8928992" cy="4729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000" b="1" dirty="0">
                <a:latin typeface="+mn-lt"/>
                <a:ea typeface="Calibri"/>
                <a:cs typeface="Calibri"/>
                <a:sym typeface="Calibri"/>
              </a:rPr>
              <a:t>Like last year:</a:t>
            </a:r>
            <a:endParaRPr sz="2000" dirty="0">
              <a:latin typeface="+mn-lt"/>
              <a:ea typeface="Calibri"/>
              <a:cs typeface="Calibri"/>
              <a:sym typeface="Calibri"/>
            </a:endParaRPr>
          </a:p>
          <a:p>
            <a:pPr marL="190500" lvl="0" indent="-1905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2000" dirty="0">
                <a:latin typeface="+mn-lt"/>
                <a:ea typeface="Calibri"/>
                <a:cs typeface="Calibri"/>
                <a:sym typeface="Calibri"/>
              </a:rPr>
              <a:t>A &amp; B Leagues must compete in a minimum of 4 dual meets to be eligible to swim in the Championship meet.  	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dirty="0">
                <a:latin typeface="+mn-lt"/>
                <a:ea typeface="Calibri"/>
                <a:cs typeface="Calibri"/>
                <a:sym typeface="Calibri"/>
              </a:rPr>
              <a:t>	- C League swimmers must compete in a minimum of 3 dual meets</a:t>
            </a:r>
            <a:endParaRPr sz="2000" dirty="0">
              <a:latin typeface="+mn-lt"/>
            </a:endParaRPr>
          </a:p>
          <a:p>
            <a:pPr marL="190500" lvl="0" indent="-1905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2000" dirty="0">
                <a:latin typeface="+mn-lt"/>
                <a:ea typeface="Calibri"/>
                <a:cs typeface="Calibri"/>
                <a:sym typeface="Calibri"/>
              </a:rPr>
              <a:t>A &amp; B League swimmer must compete in a minimum of 4 dual meets to be eligible to swim in the Conference meet. </a:t>
            </a:r>
          </a:p>
          <a:p>
            <a:pPr marL="457200" lvl="1" indent="0">
              <a:spcBef>
                <a:spcPts val="1000"/>
              </a:spcBef>
              <a:buSzPts val="2000"/>
              <a:buNone/>
            </a:pPr>
            <a:r>
              <a:rPr lang="en-US" sz="2000" dirty="0">
                <a:latin typeface="+mn-lt"/>
                <a:ea typeface="Calibri"/>
                <a:cs typeface="Calibri"/>
                <a:sym typeface="Calibri"/>
              </a:rPr>
              <a:t> - C League swimmers must compete in a minimum of 3 dual meets	</a:t>
            </a:r>
            <a:endParaRPr sz="2000" dirty="0">
              <a:latin typeface="+mn-lt"/>
            </a:endParaRPr>
          </a:p>
          <a:p>
            <a:pPr marL="190500" lvl="0" indent="-1905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2000" dirty="0">
                <a:latin typeface="+mn-lt"/>
                <a:ea typeface="Calibri"/>
                <a:cs typeface="Calibri"/>
                <a:sym typeface="Calibri"/>
              </a:rPr>
              <a:t>Swimmers must legally swim an event at least once to compete in that event at the Championship meet, or in the Conference meet.</a:t>
            </a:r>
            <a:endParaRPr sz="2000" dirty="0">
              <a:latin typeface="+mn-lt"/>
            </a:endParaRPr>
          </a:p>
          <a:p>
            <a:pPr marL="190500" lvl="0" indent="-1905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2000" dirty="0">
                <a:latin typeface="+mn-lt"/>
                <a:ea typeface="Calibri"/>
                <a:cs typeface="Calibri"/>
                <a:sym typeface="Calibri"/>
              </a:rPr>
              <a:t> Any dual meet that completes 22 events will be considered official, although coaches may agree to continue the meet at a later date.</a:t>
            </a:r>
            <a:endParaRPr sz="2000" dirty="0">
              <a:latin typeface="+mn-lt"/>
            </a:endParaRPr>
          </a:p>
          <a:p>
            <a:pPr marL="190500" lvl="0" indent="-7620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000" dirty="0">
              <a:latin typeface="+mn-lt"/>
            </a:endParaRPr>
          </a:p>
        </p:txBody>
      </p:sp>
      <p:sp>
        <p:nvSpPr>
          <p:cNvPr id="198" name="Google Shape;198;p18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 dirty="0"/>
          </a:p>
        </p:txBody>
      </p:sp>
      <p:sp>
        <p:nvSpPr>
          <p:cNvPr id="199" name="Google Shape;199;p18"/>
          <p:cNvSpPr txBox="1">
            <a:spLocks noGrp="1"/>
          </p:cNvSpPr>
          <p:nvPr>
            <p:ph type="title"/>
          </p:nvPr>
        </p:nvSpPr>
        <p:spPr>
          <a:xfrm>
            <a:off x="128464" y="115888"/>
            <a:ext cx="9577064" cy="5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Swimming League – Reminders for 2026</a:t>
            </a:r>
            <a:endParaRPr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8"/>
          <p:cNvSpPr txBox="1">
            <a:spLocks noGrp="1"/>
          </p:cNvSpPr>
          <p:nvPr>
            <p:ph type="body" idx="1"/>
          </p:nvPr>
        </p:nvSpPr>
        <p:spPr>
          <a:xfrm>
            <a:off x="269823" y="884420"/>
            <a:ext cx="9435705" cy="5660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dirty="0">
                <a:latin typeface="+mn-lt"/>
                <a:ea typeface="Calibri"/>
                <a:cs typeface="Calibri"/>
                <a:sym typeface="Calibri"/>
              </a:rPr>
              <a:t>SwimTopia/Meet Maestro Recommended (Meet Manager also)</a:t>
            </a:r>
            <a:endParaRPr sz="2000" dirty="0">
              <a:latin typeface="+mn-lt"/>
              <a:ea typeface="Calibri"/>
              <a:cs typeface="Calibri"/>
              <a:sym typeface="Calibri"/>
            </a:endParaRPr>
          </a:p>
          <a:p>
            <a:pPr marL="19050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1600" dirty="0">
                <a:latin typeface="+mn-lt"/>
                <a:ea typeface="Calibri"/>
                <a:cs typeface="Calibri"/>
                <a:sym typeface="Calibri"/>
              </a:rPr>
              <a:t>Full team management or “lite” version for meets only</a:t>
            </a:r>
          </a:p>
          <a:p>
            <a:pPr marL="19050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1600" dirty="0">
                <a:latin typeface="+mn-lt"/>
                <a:ea typeface="Calibri"/>
                <a:cs typeface="Calibri"/>
                <a:sym typeface="Calibri"/>
              </a:rPr>
              <a:t>No meet sheets, no lane cards (heat sheets printed at meet)</a:t>
            </a:r>
          </a:p>
          <a:p>
            <a:pPr marL="19050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1600" dirty="0">
                <a:latin typeface="+mn-lt"/>
                <a:cs typeface="Calibri"/>
                <a:sym typeface="Calibri"/>
              </a:rPr>
              <a:t>Entries done on PC prior to meet day, either sent as entries like championships, or “linked” within the application</a:t>
            </a:r>
          </a:p>
          <a:p>
            <a:pPr marL="19050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1600" dirty="0">
                <a:latin typeface="+mn-lt"/>
                <a:cs typeface="Calibri"/>
                <a:sym typeface="Calibri"/>
              </a:rPr>
              <a:t>Seed and score the meet on PC</a:t>
            </a:r>
          </a:p>
          <a:p>
            <a:pPr marL="19050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1600" dirty="0">
                <a:latin typeface="+mn-lt"/>
                <a:cs typeface="Calibri"/>
                <a:sym typeface="Calibri"/>
              </a:rPr>
              <a:t>Export/upload results - no retyping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lang="en-US" sz="600" dirty="0">
              <a:latin typeface="+mn-lt"/>
              <a:cs typeface="Calibri"/>
              <a:sym typeface="Calibri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>
                <a:latin typeface="+mn-lt"/>
                <a:cs typeface="Calibri"/>
                <a:sym typeface="Calibri"/>
              </a:rPr>
              <a:t>Some Team Rep Comments on Using Meet Maestro:</a:t>
            </a:r>
          </a:p>
          <a:p>
            <a:pPr marL="342900">
              <a:spcBef>
                <a:spcPts val="600"/>
              </a:spcBef>
              <a:buSzPts val="2000"/>
            </a:pPr>
            <a:r>
              <a:rPr lang="en-US" sz="1600" dirty="0">
                <a:latin typeface="+mn-lt"/>
                <a:cs typeface="Calibri"/>
                <a:sym typeface="Calibri"/>
              </a:rPr>
              <a:t>“Meet entries are enormously easier to manage in SwimTopia. Coaches can work in collaboration from different places!”</a:t>
            </a:r>
          </a:p>
          <a:p>
            <a:pPr marL="342900">
              <a:spcBef>
                <a:spcPts val="600"/>
              </a:spcBef>
              <a:buSzPts val="2000"/>
            </a:pPr>
            <a:r>
              <a:rPr lang="en-US" sz="1600" dirty="0">
                <a:latin typeface="+mn-lt"/>
              </a:rPr>
              <a:t>“No more paper and much lower risk of human error on averaging.” </a:t>
            </a:r>
          </a:p>
          <a:p>
            <a:pPr marL="342900">
              <a:spcBef>
                <a:spcPts val="600"/>
              </a:spcBef>
              <a:buSzPts val="2000"/>
            </a:pPr>
            <a:r>
              <a:rPr lang="en-US" sz="1600" dirty="0">
                <a:latin typeface="+mn-lt"/>
              </a:rPr>
              <a:t>“No lost meet results. They're already in the computer so no one needs to keep track of the official results.”</a:t>
            </a:r>
          </a:p>
          <a:p>
            <a:pPr marL="342900">
              <a:spcBef>
                <a:spcPts val="600"/>
              </a:spcBef>
              <a:buSzPts val="2000"/>
            </a:pPr>
            <a:r>
              <a:rPr lang="en-US" sz="1600" dirty="0">
                <a:latin typeface="+mn-lt"/>
              </a:rPr>
              <a:t>“Once meets are in Meet Maestro, both teams can do scratches on their own computers. Easily reduce heats, etc.“</a:t>
            </a:r>
          </a:p>
          <a:p>
            <a:pPr marL="342900">
              <a:spcBef>
                <a:spcPts val="600"/>
              </a:spcBef>
              <a:buSzPts val="2000"/>
            </a:pPr>
            <a:r>
              <a:rPr lang="en-US" sz="1600" dirty="0">
                <a:latin typeface="+mn-lt"/>
              </a:rPr>
              <a:t>Ability to produce awards labels, real time results app, much more</a:t>
            </a:r>
            <a:endParaRPr sz="1600" dirty="0">
              <a:latin typeface="+mn-lt"/>
            </a:endParaRPr>
          </a:p>
        </p:txBody>
      </p:sp>
      <p:sp>
        <p:nvSpPr>
          <p:cNvPr id="198" name="Google Shape;198;p18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14</a:t>
            </a:fld>
            <a:endParaRPr dirty="0"/>
          </a:p>
        </p:txBody>
      </p:sp>
      <p:sp>
        <p:nvSpPr>
          <p:cNvPr id="199" name="Google Shape;199;p18"/>
          <p:cNvSpPr txBox="1">
            <a:spLocks noGrp="1"/>
          </p:cNvSpPr>
          <p:nvPr>
            <p:ph type="title"/>
          </p:nvPr>
        </p:nvSpPr>
        <p:spPr>
          <a:xfrm>
            <a:off x="128464" y="115888"/>
            <a:ext cx="9577064" cy="5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Dual Meets – Consider Running Paperless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436024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8C356-0C97-604A-927D-FE6475A3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58DFA-8D39-5242-1F00-6955CA8335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701F8-C0B6-9D0C-FC7D-BF380694E85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B3E004A-4614-CACD-BE92-12919253A0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697010"/>
              </p:ext>
            </p:extLst>
          </p:nvPr>
        </p:nvGraphicFramePr>
        <p:xfrm>
          <a:off x="533399" y="896676"/>
          <a:ext cx="8694739" cy="5265652"/>
        </p:xfrm>
        <a:graphic>
          <a:graphicData uri="http://schemas.openxmlformats.org/drawingml/2006/table">
            <a:tbl>
              <a:tblPr/>
              <a:tblGrid>
                <a:gridCol w="2817240">
                  <a:extLst>
                    <a:ext uri="{9D8B030D-6E8A-4147-A177-3AD203B41FA5}">
                      <a16:colId xmlns:a16="http://schemas.microsoft.com/office/drawing/2014/main" val="3452406399"/>
                    </a:ext>
                  </a:extLst>
                </a:gridCol>
                <a:gridCol w="2943250">
                  <a:extLst>
                    <a:ext uri="{9D8B030D-6E8A-4147-A177-3AD203B41FA5}">
                      <a16:colId xmlns:a16="http://schemas.microsoft.com/office/drawing/2014/main" val="2067115972"/>
                    </a:ext>
                  </a:extLst>
                </a:gridCol>
                <a:gridCol w="2934249">
                  <a:extLst>
                    <a:ext uri="{9D8B030D-6E8A-4147-A177-3AD203B41FA5}">
                      <a16:colId xmlns:a16="http://schemas.microsoft.com/office/drawing/2014/main" val="1682030355"/>
                    </a:ext>
                  </a:extLst>
                </a:gridCol>
              </a:tblGrid>
              <a:tr h="72909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7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7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Time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7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Location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934435"/>
                  </a:ext>
                </a:extLst>
              </a:tr>
              <a:tr h="85060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Thursday, June 4th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7:00 PM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Cedar Hill Club</a:t>
                      </a:r>
                      <a:endParaRPr lang="en-US" dirty="0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442037"/>
                  </a:ext>
                </a:extLst>
              </a:tr>
              <a:tr h="85060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Sunday, June 7th</a:t>
                      </a:r>
                      <a:endParaRPr lang="en-US" dirty="0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7:00 PM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ZOOM</a:t>
                      </a:r>
                      <a:endParaRPr lang="en-US" dirty="0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06225"/>
                  </a:ext>
                </a:extLst>
              </a:tr>
              <a:tr h="1188147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Tuesday, June 9th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 PM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North Brunswick </a:t>
                      </a:r>
                      <a:endParaRPr lang="en-US">
                        <a:effectLst/>
                      </a:endParaRPr>
                    </a:p>
                    <a:p>
                      <a:pPr rtl="0" fontAlgn="ctr">
                        <a:buNone/>
                      </a:pPr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Senior Center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892528"/>
                  </a:ext>
                </a:extLst>
              </a:tr>
              <a:tr h="1647203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Ongoing</a:t>
                      </a:r>
                      <a:endParaRPr lang="en-US" dirty="0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Your own Pace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7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USA Certification Online -</a:t>
                      </a:r>
                      <a:endParaRPr lang="en-US" dirty="0">
                        <a:effectLst/>
                      </a:endParaRPr>
                    </a:p>
                    <a:p>
                      <a:pPr rtl="0" fontAlgn="ctr">
                        <a:buNone/>
                      </a:pPr>
                      <a:r>
                        <a:rPr lang="en-US" sz="17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Will send instructions</a:t>
                      </a:r>
                      <a:endParaRPr lang="en-US" dirty="0"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368202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DFDC41ED-C85B-4956-119C-45D79682B48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78472" y="1958261"/>
            <a:ext cx="1170099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Google Shape;204;p19">
            <a:extLst>
              <a:ext uri="{FF2B5EF4-FFF2-40B4-BE49-F238E27FC236}">
                <a16:creationId xmlns:a16="http://schemas.microsoft.com/office/drawing/2014/main" id="{E2C91EC8-C35C-E5C5-B672-1869DFF38CAC}"/>
              </a:ext>
            </a:extLst>
          </p:cNvPr>
          <p:cNvSpPr txBox="1">
            <a:spLocks/>
          </p:cNvSpPr>
          <p:nvPr/>
        </p:nvSpPr>
        <p:spPr>
          <a:xfrm>
            <a:off x="560388" y="115888"/>
            <a:ext cx="914514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800"/>
              <a:t>Swimming Officials Clinics/Coaches Meeting - TBD</a:t>
            </a:r>
            <a:endParaRPr lang="en-US" sz="2800" dirty="0"/>
          </a:p>
        </p:txBody>
      </p:sp>
      <p:sp>
        <p:nvSpPr>
          <p:cNvPr id="8" name="Google Shape;207;p19">
            <a:extLst>
              <a:ext uri="{FF2B5EF4-FFF2-40B4-BE49-F238E27FC236}">
                <a16:creationId xmlns:a16="http://schemas.microsoft.com/office/drawing/2014/main" id="{55D760DF-5FA2-83C0-EB3C-08391D4AF0C0}"/>
              </a:ext>
            </a:extLst>
          </p:cNvPr>
          <p:cNvSpPr txBox="1"/>
          <p:nvPr/>
        </p:nvSpPr>
        <p:spPr>
          <a:xfrm>
            <a:off x="348968" y="6258187"/>
            <a:ext cx="9063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</a:rPr>
              <a:t>Mandatory</a:t>
            </a:r>
            <a:r>
              <a:rPr lang="en-US" sz="1800" dirty="0"/>
              <a:t> Coaches Meeting: Thursday, June 11</a:t>
            </a:r>
            <a:r>
              <a:rPr lang="en-US" sz="1800" baseline="30000" dirty="0"/>
              <a:t>th</a:t>
            </a:r>
            <a:r>
              <a:rPr lang="en-US" sz="1800" dirty="0"/>
              <a:t> 7 PM Cedar Hill Club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3242085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Key Dates 2026</a:t>
            </a:r>
            <a:endParaRPr sz="2800" dirty="0"/>
          </a:p>
        </p:txBody>
      </p:sp>
      <p:sp>
        <p:nvSpPr>
          <p:cNvPr id="213" name="Google Shape;213;p20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16</a:t>
            </a:fld>
            <a:endParaRPr dirty="0"/>
          </a:p>
        </p:txBody>
      </p:sp>
      <p:graphicFrame>
        <p:nvGraphicFramePr>
          <p:cNvPr id="214" name="Google Shape;214;p20"/>
          <p:cNvGraphicFramePr/>
          <p:nvPr>
            <p:extLst>
              <p:ext uri="{D42A27DB-BD31-4B8C-83A1-F6EECF244321}">
                <p14:modId xmlns:p14="http://schemas.microsoft.com/office/powerpoint/2010/main" val="622847494"/>
              </p:ext>
            </p:extLst>
          </p:nvPr>
        </p:nvGraphicFramePr>
        <p:xfrm>
          <a:off x="234462" y="931315"/>
          <a:ext cx="9399068" cy="3806920"/>
        </p:xfrm>
        <a:graphic>
          <a:graphicData uri="http://schemas.openxmlformats.org/drawingml/2006/table">
            <a:tbl>
              <a:tblPr>
                <a:noFill/>
                <a:tableStyleId>{3CE62652-E885-4402-A46B-44322F6A1216}</a:tableStyleId>
              </a:tblPr>
              <a:tblGrid>
                <a:gridCol w="1639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June 11</a:t>
                      </a:r>
                      <a:r>
                        <a:rPr lang="en-US" sz="1800" baseline="300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th</a:t>
                      </a: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Mandatory Coaches Meeting</a:t>
                      </a:r>
                      <a:endParaRPr sz="1800" u="none" dirty="0">
                        <a:solidFill>
                          <a:srgbClr val="FF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6/16 Tues- A &amp; C league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6/19 Fri – B League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Proof of Insurance </a:t>
                      </a:r>
                      <a:r>
                        <a:rPr lang="en-US" sz="16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must be in the hands of League Coordinator </a:t>
                      </a:r>
                      <a:endParaRPr sz="1600" u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6/16 Tues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highlight>
                            <a:srgbClr val="FFFFFF"/>
                          </a:highlight>
                        </a:rPr>
                        <a:t>NJSDC Annual Dues. $100 per team must be paid to League Treasurer (Judy). (Checks payable to: NJSDC)</a:t>
                      </a:r>
                      <a:endParaRPr sz="1800" u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TBD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Diving Rosters </a:t>
                      </a: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must be in the hands of Diving Coordinator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21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6/16 Tues- A &amp; C league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6/19 Fri – B League</a:t>
                      </a: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highlight>
                            <a:srgbClr val="FFFFFF"/>
                          </a:highlight>
                        </a:rPr>
                        <a:t>Team rosters must be in the hands of your League Coordinator &amp; Swimming Coordinator. SwimTopia, Team Unify or Hytek roster must be sent to league coordinator (aleague@njsdc.org, bleague@njsdc.org or cleague@njsdc.org).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1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00" cy="4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Key Dates Continued</a:t>
            </a:r>
            <a:endParaRPr sz="2800" dirty="0"/>
          </a:p>
        </p:txBody>
      </p:sp>
      <p:sp>
        <p:nvSpPr>
          <p:cNvPr id="220" name="Google Shape;220;p21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17</a:t>
            </a:fld>
            <a:endParaRPr dirty="0"/>
          </a:p>
        </p:txBody>
      </p:sp>
      <p:graphicFrame>
        <p:nvGraphicFramePr>
          <p:cNvPr id="221" name="Google Shape;221;p21"/>
          <p:cNvGraphicFramePr/>
          <p:nvPr>
            <p:extLst>
              <p:ext uri="{D42A27DB-BD31-4B8C-83A1-F6EECF244321}">
                <p14:modId xmlns:p14="http://schemas.microsoft.com/office/powerpoint/2010/main" val="166331575"/>
              </p:ext>
            </p:extLst>
          </p:nvPr>
        </p:nvGraphicFramePr>
        <p:xfrm>
          <a:off x="238005" y="931315"/>
          <a:ext cx="9395525" cy="4293935"/>
        </p:xfrm>
        <a:graphic>
          <a:graphicData uri="http://schemas.openxmlformats.org/drawingml/2006/table">
            <a:tbl>
              <a:tblPr>
                <a:noFill/>
                <a:tableStyleId>{3CE62652-E885-4402-A46B-44322F6A1216}</a:tableStyleId>
              </a:tblPr>
              <a:tblGrid>
                <a:gridCol w="1635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6/17 Wed - A &amp; C* league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6/20 Sat – C League</a:t>
                      </a: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highlight>
                            <a:srgbClr val="FFFFFF"/>
                          </a:highlight>
                        </a:rPr>
                        <a:t>First Dual Swim Meet date – for PAID teams with current Rosters and Insurance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dirty="0"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* If C League chooses to option a meet for this date</a:t>
                      </a:r>
                      <a:endParaRPr sz="1800" b="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TBD</a:t>
                      </a:r>
                      <a:endParaRPr sz="1800" b="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First Dive Meet</a:t>
                      </a:r>
                      <a:endParaRPr sz="1800" b="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7/18 </a:t>
                      </a:r>
                      <a:r>
                        <a:rPr lang="en-US" sz="1800" dirty="0"/>
                        <a:t>Sat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800" dirty="0"/>
                        <a:t>Last Scheduled Dual Meet – C League is 7/15 unless they option for a meet on the 18th</a:t>
                      </a:r>
                      <a:endParaRPr sz="1800" b="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7/19</a:t>
                      </a:r>
                      <a:r>
                        <a:rPr lang="en-US" sz="1800" dirty="0"/>
                        <a:t> Sun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Roycefield Sprints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7/22 Wed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Make up Date for Dual Meets</a:t>
                      </a:r>
                      <a:endParaRPr sz="1800" dirty="0"/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7/23 Thur</a:t>
                      </a:r>
                      <a:r>
                        <a:rPr lang="en-US" sz="1800" dirty="0"/>
                        <a:t>s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League Diving Championships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7/24-25 Fri-Sat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8425" marR="2730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League Swimming Championships </a:t>
                      </a:r>
                      <a:endParaRPr sz="1800" u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7/28 – 7/29 Tues and Wed</a:t>
                      </a:r>
                      <a:endParaRPr sz="18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8425" marR="2730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Conference Swimming Championships</a:t>
                      </a:r>
                      <a:endParaRPr sz="1800" u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B2496-4BE6-3EC3-CDB0-DE6512C8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10568-9172-A1D4-4649-6C1236A62C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sz="6600" dirty="0">
              <a:solidFill>
                <a:schemeClr val="accent2"/>
              </a:solidFill>
              <a:latin typeface="+mj-lt"/>
            </a:endParaRPr>
          </a:p>
          <a:p>
            <a:pPr algn="ctr"/>
            <a:endParaRPr lang="en-US" sz="6600" dirty="0">
              <a:solidFill>
                <a:schemeClr val="accent2"/>
              </a:solidFill>
              <a:latin typeface="+mj-lt"/>
            </a:endParaRPr>
          </a:p>
          <a:p>
            <a:pPr algn="ctr"/>
            <a:r>
              <a:rPr lang="en-US" sz="6600" dirty="0">
                <a:solidFill>
                  <a:schemeClr val="accent2"/>
                </a:solidFill>
                <a:latin typeface="+mj-lt"/>
              </a:rPr>
              <a:t>LEAGUE </a:t>
            </a:r>
          </a:p>
          <a:p>
            <a:pPr algn="ctr"/>
            <a:r>
              <a:rPr lang="en-US" sz="6600" dirty="0">
                <a:solidFill>
                  <a:schemeClr val="accent2"/>
                </a:solidFill>
                <a:latin typeface="+mj-lt"/>
              </a:rPr>
              <a:t>BREAK OUT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79E683-C16E-1D0E-166A-884E4754764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1556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3dc7b242db_0_1"/>
          <p:cNvSpPr txBox="1">
            <a:spLocks noGrp="1"/>
          </p:cNvSpPr>
          <p:nvPr>
            <p:ph type="body" idx="1"/>
          </p:nvPr>
        </p:nvSpPr>
        <p:spPr>
          <a:xfrm>
            <a:off x="761998" y="2008682"/>
            <a:ext cx="8382000" cy="161519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chemeClr val="accent2"/>
                </a:solidFill>
              </a:rPr>
              <a:t>Have a great season!</a:t>
            </a:r>
            <a:endParaRPr sz="6000" dirty="0">
              <a:solidFill>
                <a:schemeClr val="accent2"/>
              </a:solidFill>
            </a:endParaRPr>
          </a:p>
        </p:txBody>
      </p:sp>
      <p:sp>
        <p:nvSpPr>
          <p:cNvPr id="89" name="Google Shape;89;g23dc7b242db_0_1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00" cy="457200"/>
          </a:xfrm>
          <a:prstGeom prst="rect">
            <a:avLst/>
          </a:prstGeom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35DEF5-5343-AD58-4158-1D3B278FE3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5274" y="3855565"/>
            <a:ext cx="1935449" cy="193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20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8136900" cy="4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NJSDC 2026 Kickoff Meeting – May 7, 2026</a:t>
            </a:r>
            <a:endParaRPr sz="2400" dirty="0"/>
          </a:p>
        </p:txBody>
      </p:sp>
      <p:sp>
        <p:nvSpPr>
          <p:cNvPr id="95" name="Google Shape;95;p1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 dirty="0"/>
          </a:p>
        </p:txBody>
      </p:sp>
      <p:sp>
        <p:nvSpPr>
          <p:cNvPr id="96" name="Google Shape;96;p1"/>
          <p:cNvSpPr txBox="1"/>
          <p:nvPr/>
        </p:nvSpPr>
        <p:spPr>
          <a:xfrm>
            <a:off x="560388" y="980728"/>
            <a:ext cx="8857200" cy="5155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Agenda:</a:t>
            </a:r>
            <a:endParaRPr dirty="0"/>
          </a:p>
          <a:p>
            <a:pPr marL="0" marR="0" lvl="0" indent="-1778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Election of Officers</a:t>
            </a:r>
            <a:endParaRPr dirty="0"/>
          </a:p>
          <a:p>
            <a:pPr marL="0" marR="0" lvl="0" indent="-1778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Diving Season Information  - breakout</a:t>
            </a:r>
            <a:endParaRPr dirty="0"/>
          </a:p>
          <a:p>
            <a:pPr marL="0" marR="0" lvl="0" indent="-1778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Website: 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www.njsdc.swimtopia.com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(njsdc.org)</a:t>
            </a: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1778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Swimming League Alignment and S</a:t>
            </a:r>
            <a:r>
              <a:rPr lang="en-US" sz="2800" dirty="0">
                <a:solidFill>
                  <a:schemeClr val="dk1"/>
                </a:solidFill>
              </a:rPr>
              <a:t>chedule</a:t>
            </a:r>
            <a:endParaRPr dirty="0"/>
          </a:p>
          <a:p>
            <a:pPr marL="0" marR="0" lvl="0" indent="-1778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Swimming Officials Clinics</a:t>
            </a:r>
            <a:endParaRPr dirty="0"/>
          </a:p>
          <a:p>
            <a:pPr marL="0" marR="0" lvl="0" indent="-1778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Key Dates</a:t>
            </a:r>
            <a:endParaRPr dirty="0"/>
          </a:p>
          <a:p>
            <a:pPr marL="0" marR="0" lvl="0" indent="-1778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Championships and Hosting </a:t>
            </a:r>
          </a:p>
          <a:p>
            <a:pPr marL="0" marR="0" lvl="0" indent="-1778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</a:rPr>
              <a:t> Open Discussion</a:t>
            </a:r>
            <a:endParaRPr dirty="0"/>
          </a:p>
          <a:p>
            <a:pPr marL="0" marR="0" lvl="0" indent="-1778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Individual League </a:t>
            </a:r>
            <a:r>
              <a:rPr lang="en-US" sz="2800" dirty="0">
                <a:solidFill>
                  <a:schemeClr val="dk1"/>
                </a:solidFill>
              </a:rPr>
              <a:t>Break out sessions</a:t>
            </a: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3cfb3ffcff_0_8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00" cy="493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 League Alignment 2026</a:t>
            </a:r>
            <a:endParaRPr dirty="0"/>
          </a:p>
        </p:txBody>
      </p:sp>
      <p:sp>
        <p:nvSpPr>
          <p:cNvPr id="132" name="Google Shape;132;g23cfb3ffcff_0_8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00" cy="457200"/>
          </a:xfrm>
          <a:prstGeom prst="rect">
            <a:avLst/>
          </a:prstGeom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41C2EEE-9ECE-6222-6CD5-F17DB114935C}"/>
              </a:ext>
            </a:extLst>
          </p:cNvPr>
          <p:cNvGraphicFramePr>
            <a:graphicFrameLocks noGrp="1"/>
          </p:cNvGraphicFramePr>
          <p:nvPr/>
        </p:nvGraphicFramePr>
        <p:xfrm>
          <a:off x="789709" y="1227665"/>
          <a:ext cx="8728364" cy="4904615"/>
        </p:xfrm>
        <a:graphic>
          <a:graphicData uri="http://schemas.openxmlformats.org/drawingml/2006/table">
            <a:tbl>
              <a:tblPr firstRow="1" bandRow="1">
                <a:tableStyleId>{37D3FF91-919F-48B4-8071-13CE3186936C}</a:tableStyleId>
              </a:tblPr>
              <a:tblGrid>
                <a:gridCol w="4364182">
                  <a:extLst>
                    <a:ext uri="{9D8B030D-6E8A-4147-A177-3AD203B41FA5}">
                      <a16:colId xmlns:a16="http://schemas.microsoft.com/office/drawing/2014/main" val="270862364"/>
                    </a:ext>
                  </a:extLst>
                </a:gridCol>
                <a:gridCol w="4364182">
                  <a:extLst>
                    <a:ext uri="{9D8B030D-6E8A-4147-A177-3AD203B41FA5}">
                      <a16:colId xmlns:a16="http://schemas.microsoft.com/office/drawing/2014/main" val="1401445628"/>
                    </a:ext>
                  </a:extLst>
                </a:gridCol>
              </a:tblGrid>
              <a:tr h="8102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Red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Division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White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Division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68541"/>
                  </a:ext>
                </a:extLst>
              </a:tr>
              <a:tr h="810235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1  Somerset Hills - A</a:t>
                      </a:r>
                      <a:endParaRPr lang="en-US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1 Brookside</a:t>
                      </a:r>
                      <a:endParaRPr lang="en-US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438272"/>
                  </a:ext>
                </a:extLst>
              </a:tr>
              <a:tr h="810235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2  East Brunswick</a:t>
                      </a:r>
                      <a:endParaRPr lang="en-US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2  Cedar Hill</a:t>
                      </a:r>
                      <a:endParaRPr lang="en-US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004345"/>
                  </a:ext>
                </a:extLst>
              </a:tr>
              <a:tr h="810235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3  Roycefield</a:t>
                      </a:r>
                      <a:endParaRPr lang="en-US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3  Willows</a:t>
                      </a:r>
                      <a:endParaRPr lang="en-US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17612"/>
                  </a:ext>
                </a:extLst>
              </a:tr>
              <a:tr h="810235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4  Cranford</a:t>
                      </a:r>
                      <a:endParaRPr lang="en-US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4  Bridgewater Y</a:t>
                      </a:r>
                      <a:endParaRPr lang="en-US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179085"/>
                  </a:ext>
                </a:extLst>
              </a:tr>
              <a:tr h="810235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5  South Plainfield</a:t>
                      </a:r>
                      <a:endParaRPr lang="en-US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bg1"/>
                          </a:solidFill>
                          <a:effectLst/>
                        </a:rPr>
                        <a:t>5  Bridgewater JCC</a:t>
                      </a:r>
                      <a:endParaRPr lang="en-US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590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740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3cfb3ffcff_0_15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00" cy="493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 League Alignment 2026</a:t>
            </a:r>
            <a:endParaRPr dirty="0"/>
          </a:p>
        </p:txBody>
      </p:sp>
      <p:sp>
        <p:nvSpPr>
          <p:cNvPr id="139" name="Google Shape;139;g23cfb3ffcff_0_15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00" cy="457200"/>
          </a:xfrm>
          <a:prstGeom prst="rect">
            <a:avLst/>
          </a:prstGeom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86656D9-8768-AB55-879D-9852554C6E8B}"/>
              </a:ext>
            </a:extLst>
          </p:cNvPr>
          <p:cNvGraphicFramePr>
            <a:graphicFrameLocks noGrp="1"/>
          </p:cNvGraphicFramePr>
          <p:nvPr/>
        </p:nvGraphicFramePr>
        <p:xfrm>
          <a:off x="851880" y="1499460"/>
          <a:ext cx="8448874" cy="4129086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4188129">
                  <a:extLst>
                    <a:ext uri="{9D8B030D-6E8A-4147-A177-3AD203B41FA5}">
                      <a16:colId xmlns:a16="http://schemas.microsoft.com/office/drawing/2014/main" val="2319928337"/>
                    </a:ext>
                  </a:extLst>
                </a:gridCol>
                <a:gridCol w="4260745">
                  <a:extLst>
                    <a:ext uri="{9D8B030D-6E8A-4147-A177-3AD203B41FA5}">
                      <a16:colId xmlns:a16="http://schemas.microsoft.com/office/drawing/2014/main" val="2640736967"/>
                    </a:ext>
                  </a:extLst>
                </a:gridCol>
              </a:tblGrid>
              <a:tr h="787082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>
                          <a:solidFill>
                            <a:schemeClr val="bg1"/>
                          </a:solidFill>
                        </a:rPr>
                        <a:t>RED</a:t>
                      </a:r>
                    </a:p>
                    <a:p>
                      <a:pPr algn="ctr"/>
                      <a:r>
                        <a:rPr lang="en-US" sz="2600" b="0" dirty="0">
                          <a:solidFill>
                            <a:schemeClr val="bg1"/>
                          </a:solidFill>
                        </a:rPr>
                        <a:t>Division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>
                          <a:solidFill>
                            <a:schemeClr val="bg1"/>
                          </a:solidFill>
                        </a:rPr>
                        <a:t>WHITE</a:t>
                      </a:r>
                    </a:p>
                    <a:p>
                      <a:pPr algn="ctr"/>
                      <a:r>
                        <a:rPr lang="en-US" sz="2600" b="0" dirty="0">
                          <a:solidFill>
                            <a:schemeClr val="bg1"/>
                          </a:solidFill>
                        </a:rPr>
                        <a:t>Division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000035"/>
                  </a:ext>
                </a:extLst>
              </a:tr>
              <a:tr h="787082">
                <a:tc>
                  <a:txBody>
                    <a:bodyPr/>
                    <a:lstStyle/>
                    <a:p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1  Hillsborough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01638" indent="-401638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1  North Brunswick 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005539"/>
                  </a:ext>
                </a:extLst>
              </a:tr>
              <a:tr h="787082"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buNone/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2  Old Bridge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9725" indent="-339725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2  Metuchen Municipal   Pool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749543"/>
                  </a:ext>
                </a:extLst>
              </a:tr>
              <a:tr h="7870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3  Frog Hollow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3  Springwood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094836"/>
                  </a:ext>
                </a:extLst>
              </a:tr>
              <a:tr h="787082">
                <a:tc>
                  <a:txBody>
                    <a:bodyPr/>
                    <a:lstStyle/>
                    <a:p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4  Juniper Lane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4  Glen Ridge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076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03760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3cfb3ffcff_0_22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00" cy="493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 League Alignment 2026</a:t>
            </a:r>
            <a:endParaRPr dirty="0"/>
          </a:p>
        </p:txBody>
      </p:sp>
      <p:sp>
        <p:nvSpPr>
          <p:cNvPr id="146" name="Google Shape;146;g23cfb3ffcff_0_22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00" cy="457200"/>
          </a:xfrm>
          <a:prstGeom prst="rect">
            <a:avLst/>
          </a:prstGeom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22</a:t>
            </a:fld>
            <a:endParaRPr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3BE934F-0678-7650-6D21-7369E9E0E6F0}"/>
              </a:ext>
            </a:extLst>
          </p:cNvPr>
          <p:cNvGraphicFramePr>
            <a:graphicFrameLocks noGrp="1"/>
          </p:cNvGraphicFramePr>
          <p:nvPr/>
        </p:nvGraphicFramePr>
        <p:xfrm>
          <a:off x="952107" y="1121790"/>
          <a:ext cx="8059918" cy="4288882"/>
        </p:xfrm>
        <a:graphic>
          <a:graphicData uri="http://schemas.openxmlformats.org/drawingml/2006/table">
            <a:tbl>
              <a:tblPr firstRow="1" bandRow="1">
                <a:tableStyleId>{37D3FF91-919F-48B4-8071-13CE3186936C}</a:tableStyleId>
              </a:tblPr>
              <a:tblGrid>
                <a:gridCol w="4029959">
                  <a:extLst>
                    <a:ext uri="{9D8B030D-6E8A-4147-A177-3AD203B41FA5}">
                      <a16:colId xmlns:a16="http://schemas.microsoft.com/office/drawing/2014/main" val="567572571"/>
                    </a:ext>
                  </a:extLst>
                </a:gridCol>
                <a:gridCol w="4029959">
                  <a:extLst>
                    <a:ext uri="{9D8B030D-6E8A-4147-A177-3AD203B41FA5}">
                      <a16:colId xmlns:a16="http://schemas.microsoft.com/office/drawing/2014/main" val="687935394"/>
                    </a:ext>
                  </a:extLst>
                </a:gridCol>
              </a:tblGrid>
              <a:tr h="818561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>
                          <a:solidFill>
                            <a:schemeClr val="bg1"/>
                          </a:solidFill>
                        </a:rPr>
                        <a:t>Red </a:t>
                      </a:r>
                    </a:p>
                    <a:p>
                      <a:pPr algn="ctr"/>
                      <a:r>
                        <a:rPr lang="en-US" sz="2600" b="0" dirty="0">
                          <a:solidFill>
                            <a:schemeClr val="bg1"/>
                          </a:solidFill>
                        </a:rPr>
                        <a:t>Division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>
                          <a:solidFill>
                            <a:schemeClr val="bg1"/>
                          </a:solidFill>
                        </a:rPr>
                        <a:t>White </a:t>
                      </a:r>
                    </a:p>
                    <a:p>
                      <a:pPr algn="ctr"/>
                      <a:r>
                        <a:rPr lang="en-US" sz="2600" b="0" dirty="0">
                          <a:solidFill>
                            <a:schemeClr val="bg1"/>
                          </a:solidFill>
                        </a:rPr>
                        <a:t>Division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386969"/>
                  </a:ext>
                </a:extLst>
              </a:tr>
              <a:tr h="818561">
                <a:tc>
                  <a:txBody>
                    <a:bodyPr/>
                    <a:lstStyle/>
                    <a:p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1  Middlesex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5  RVCC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697293"/>
                  </a:ext>
                </a:extLst>
              </a:tr>
              <a:tr h="818561">
                <a:tc>
                  <a:txBody>
                    <a:bodyPr/>
                    <a:lstStyle/>
                    <a:p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2  Lake Ridge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04813" indent="-404813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6  Gateway Metuchen Golf &amp; Country Club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341422"/>
                  </a:ext>
                </a:extLst>
              </a:tr>
              <a:tr h="818561">
                <a:tc>
                  <a:txBody>
                    <a:bodyPr/>
                    <a:lstStyle/>
                    <a:p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3  Edison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342900" algn="l"/>
                        </a:tabLs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7  Metuchen Golf &amp;   Country Club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741555"/>
                  </a:ext>
                </a:extLst>
              </a:tr>
              <a:tr h="818561">
                <a:tc>
                  <a:txBody>
                    <a:bodyPr/>
                    <a:lstStyle/>
                    <a:p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4  University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606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3351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9001124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Election of Officers</a:t>
            </a:r>
            <a:endParaRPr sz="2400" dirty="0"/>
          </a:p>
        </p:txBody>
      </p:sp>
      <p:sp>
        <p:nvSpPr>
          <p:cNvPr id="102" name="Google Shape;102;p2"/>
          <p:cNvSpPr txBox="1">
            <a:spLocks noGrp="1"/>
          </p:cNvSpPr>
          <p:nvPr>
            <p:ph type="body" idx="1"/>
          </p:nvPr>
        </p:nvSpPr>
        <p:spPr>
          <a:xfrm>
            <a:off x="416496" y="1031862"/>
            <a:ext cx="8727504" cy="3450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1" dirty="0">
                <a:latin typeface="Arial"/>
                <a:ea typeface="Arial"/>
                <a:cs typeface="Arial"/>
                <a:sym typeface="Arial"/>
              </a:rPr>
              <a:t>Proposed Officers</a:t>
            </a: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571500" lvl="1" indent="-1905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 Laura Nesbitt / Wendy VanDeVeen – Co-Chairs</a:t>
            </a:r>
          </a:p>
          <a:p>
            <a:pPr marL="571500" lvl="1" indent="-1905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400" dirty="0"/>
              <a:t> Brenda Stensland – Dive Chair</a:t>
            </a:r>
            <a:endParaRPr sz="1400" dirty="0"/>
          </a:p>
          <a:p>
            <a:pPr marL="571500" lvl="1" indent="-1905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dirty="0"/>
              <a:t>Karen Umbach</a:t>
            </a: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 -  Swimming Coordinator</a:t>
            </a:r>
            <a:endParaRPr sz="1400" dirty="0"/>
          </a:p>
          <a:p>
            <a:pPr marL="571500" lvl="1" indent="-1905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 Brenda Stensland – Diving Coordinator</a:t>
            </a:r>
            <a:endParaRPr sz="1400" dirty="0"/>
          </a:p>
          <a:p>
            <a:pPr marL="571500" lvl="1" indent="-1905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 Judy Sharkey - Treasurer</a:t>
            </a:r>
            <a:endParaRPr sz="1400" dirty="0"/>
          </a:p>
          <a:p>
            <a:pPr marL="571500" lvl="1" indent="-1905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 Linda Bull - Secretary</a:t>
            </a:r>
            <a:endParaRPr sz="1400" dirty="0"/>
          </a:p>
        </p:txBody>
      </p:sp>
      <p:sp>
        <p:nvSpPr>
          <p:cNvPr id="103" name="Google Shape;103;p2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>
            <a:spLocks noGrp="1"/>
          </p:cNvSpPr>
          <p:nvPr>
            <p:ph type="title"/>
          </p:nvPr>
        </p:nvSpPr>
        <p:spPr>
          <a:xfrm>
            <a:off x="200472" y="108176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League Coordinators</a:t>
            </a:r>
            <a:endParaRPr sz="2400" dirty="0"/>
          </a:p>
        </p:txBody>
      </p:sp>
      <p:sp>
        <p:nvSpPr>
          <p:cNvPr id="109" name="Google Shape;109;p3"/>
          <p:cNvSpPr txBox="1">
            <a:spLocks noGrp="1"/>
          </p:cNvSpPr>
          <p:nvPr>
            <p:ph type="body" idx="1"/>
          </p:nvPr>
        </p:nvSpPr>
        <p:spPr>
          <a:xfrm>
            <a:off x="416496" y="980728"/>
            <a:ext cx="8583612" cy="5161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81000" lvl="1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dirty="0"/>
          </a:p>
          <a:p>
            <a:pPr marL="571500" lvl="1" indent="-88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</p:txBody>
      </p:sp>
      <p:sp>
        <p:nvSpPr>
          <p:cNvPr id="110" name="Google Shape;110;p3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 dirty="0"/>
          </a:p>
        </p:txBody>
      </p:sp>
      <p:graphicFrame>
        <p:nvGraphicFramePr>
          <p:cNvPr id="111" name="Google Shape;111;p3"/>
          <p:cNvGraphicFramePr/>
          <p:nvPr>
            <p:extLst>
              <p:ext uri="{D42A27DB-BD31-4B8C-83A1-F6EECF244321}">
                <p14:modId xmlns:p14="http://schemas.microsoft.com/office/powerpoint/2010/main" val="4057795060"/>
              </p:ext>
            </p:extLst>
          </p:nvPr>
        </p:nvGraphicFramePr>
        <p:xfrm>
          <a:off x="1123243" y="1268758"/>
          <a:ext cx="7659514" cy="487374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106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3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92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League Coordinators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46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A League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C League 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3971">
                <a:tc>
                  <a:txBody>
                    <a:bodyPr/>
                    <a:lstStyle/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 dirty="0"/>
                        <a:t>Steve Molinelli</a:t>
                      </a:r>
                      <a:endParaRPr dirty="0"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 dirty="0"/>
                        <a:t>aleague@njsdc.org</a:t>
                      </a:r>
                      <a:endParaRPr sz="18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 dirty="0"/>
                        <a:t>Ryan VanDeVeen</a:t>
                      </a:r>
                      <a:endParaRPr sz="1800" dirty="0"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 dirty="0"/>
                        <a:t>cleague@njsdc.org</a:t>
                      </a:r>
                      <a:endParaRPr sz="18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46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46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B League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3971">
                <a:tc>
                  <a:txBody>
                    <a:bodyPr/>
                    <a:lstStyle/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 dirty="0"/>
                        <a:t>Deepa Jaisinghani</a:t>
                      </a:r>
                      <a:endParaRPr lang="en-US" dirty="0"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 dirty="0"/>
                        <a:t>bleague@njsdc.org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746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>
          <a:extLst>
            <a:ext uri="{FF2B5EF4-FFF2-40B4-BE49-F238E27FC236}">
              <a16:creationId xmlns:a16="http://schemas.microsoft.com/office/drawing/2014/main" id="{04D27FEA-4E83-11D2-85E5-051551A46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3cfb3ffcff_0_65">
            <a:extLst>
              <a:ext uri="{FF2B5EF4-FFF2-40B4-BE49-F238E27FC236}">
                <a16:creationId xmlns:a16="http://schemas.microsoft.com/office/drawing/2014/main" id="{C767E5FA-F811-DA30-7E28-7DBF4E9246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00" cy="4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League Alignments</a:t>
            </a:r>
            <a:endParaRPr sz="2800" dirty="0"/>
          </a:p>
        </p:txBody>
      </p:sp>
      <p:sp>
        <p:nvSpPr>
          <p:cNvPr id="227" name="Google Shape;227;g23cfb3ffcff_0_65">
            <a:extLst>
              <a:ext uri="{FF2B5EF4-FFF2-40B4-BE49-F238E27FC236}">
                <a16:creationId xmlns:a16="http://schemas.microsoft.com/office/drawing/2014/main" id="{0B9A2D30-93B1-8DB5-729D-AEF561763B1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86415AA-0C9F-6655-FA9A-87366CA8B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88104"/>
              </p:ext>
            </p:extLst>
          </p:nvPr>
        </p:nvGraphicFramePr>
        <p:xfrm>
          <a:off x="749508" y="1227665"/>
          <a:ext cx="8679306" cy="5151120"/>
        </p:xfrm>
        <a:graphic>
          <a:graphicData uri="http://schemas.openxmlformats.org/drawingml/2006/table">
            <a:tbl>
              <a:tblPr firstRow="1" bandRow="1">
                <a:tableStyleId>{37D3FF91-919F-48B4-8071-13CE3186936C}</a:tableStyleId>
              </a:tblPr>
              <a:tblGrid>
                <a:gridCol w="2893102">
                  <a:extLst>
                    <a:ext uri="{9D8B030D-6E8A-4147-A177-3AD203B41FA5}">
                      <a16:colId xmlns:a16="http://schemas.microsoft.com/office/drawing/2014/main" val="2793469744"/>
                    </a:ext>
                  </a:extLst>
                </a:gridCol>
                <a:gridCol w="2893102">
                  <a:extLst>
                    <a:ext uri="{9D8B030D-6E8A-4147-A177-3AD203B41FA5}">
                      <a16:colId xmlns:a16="http://schemas.microsoft.com/office/drawing/2014/main" val="2541482186"/>
                    </a:ext>
                  </a:extLst>
                </a:gridCol>
                <a:gridCol w="2893102">
                  <a:extLst>
                    <a:ext uri="{9D8B030D-6E8A-4147-A177-3AD203B41FA5}">
                      <a16:colId xmlns:a16="http://schemas.microsoft.com/office/drawing/2014/main" val="544782558"/>
                    </a:ext>
                  </a:extLst>
                </a:gridCol>
              </a:tblGrid>
              <a:tr h="4918301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 Black" panose="020B0A04020102020204" pitchFamily="34" charset="0"/>
                          <a:cs typeface="Arial"/>
                          <a:sym typeface="Arial"/>
                        </a:rPr>
                        <a:t>   </a:t>
                      </a:r>
                      <a:r>
                        <a:rPr lang="en-US" sz="2000" b="1" i="0" u="sng" strike="noStrike" cap="none" dirty="0">
                          <a:solidFill>
                            <a:schemeClr val="accent6"/>
                          </a:solidFill>
                          <a:latin typeface="Arial Black" panose="020B0A04020102020204" pitchFamily="34" charset="0"/>
                          <a:cs typeface="Arial"/>
                          <a:sym typeface="Arial"/>
                        </a:rPr>
                        <a:t>A LEAGUE</a:t>
                      </a:r>
                    </a:p>
                    <a:p>
                      <a:pPr marL="342900" marR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endParaRPr lang="en-US" sz="2000" b="1" i="0" u="none" strike="noStrike" cap="none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Arial"/>
                      </a:endParaRPr>
                    </a:p>
                    <a:p>
                      <a:pPr marL="0"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Red Division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East Brunswick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Somerset Hills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Roycefield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Cranford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South Plainfield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 Division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Brookside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Cedar Hill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Willows </a:t>
                      </a:r>
                      <a:endParaRPr lang="en-US" sz="2000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Bridgewater Y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Bridgewater JCC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000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200" dirty="0">
                        <a:solidFill>
                          <a:schemeClr val="accent6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   </a:t>
                      </a:r>
                      <a:r>
                        <a:rPr lang="en-US" sz="2000" b="1" i="0" u="sng" strike="noStrike" cap="none" dirty="0">
                          <a:solidFill>
                            <a:schemeClr val="accent6"/>
                          </a:solidFill>
                          <a:latin typeface="Arial Black" panose="020B0A04020102020204" pitchFamily="34" charset="0"/>
                          <a:cs typeface="Arial"/>
                          <a:sym typeface="Arial"/>
                        </a:rPr>
                        <a:t>B LEAGUE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2000" b="1" i="0" u="none" strike="noStrike" cap="none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Arial"/>
                      </a:endParaRPr>
                    </a:p>
                    <a:p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Red Division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Hillsborough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Frog Hollow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Old Bridge 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Juniper Lane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White Division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North Brunswick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Metuchen Municipal Pool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Springwood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u="none" strike="noStrike" cap="none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Glen Ridge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000" b="1" i="0" u="none" strike="noStrike" cap="none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Arial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000" b="1" i="0" u="none" strike="noStrike" cap="none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Arial"/>
                      </a:endParaRPr>
                    </a:p>
                    <a:p>
                      <a:endParaRPr lang="en-US" sz="2000" b="1" i="0" u="none" strike="noStrike" cap="none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  <a:latin typeface="Arial Black" panose="020B0A04020102020204" pitchFamily="34" charset="0"/>
                        </a:rPr>
                        <a:t>   </a:t>
                      </a:r>
                      <a:r>
                        <a:rPr lang="en-US" sz="2000" u="sng" dirty="0">
                          <a:solidFill>
                            <a:schemeClr val="accent6"/>
                          </a:solidFill>
                          <a:latin typeface="Arial Black" panose="020B0A04020102020204" pitchFamily="34" charset="0"/>
                        </a:rPr>
                        <a:t>C LEAGUE</a:t>
                      </a:r>
                    </a:p>
                    <a:p>
                      <a:endParaRPr lang="en-US" sz="1400" dirty="0">
                        <a:solidFill>
                          <a:schemeClr val="accent6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Middlesex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Lakeridge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Edison Otters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University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Raritan Valley Country Club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Gateway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Metuchen Golf &amp; Country Club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  <a:p>
                      <a:endParaRPr lang="en-US" sz="20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29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362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8209036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Swimming League Alignment for 2026</a:t>
            </a:r>
            <a:endParaRPr sz="2400" dirty="0"/>
          </a:p>
        </p:txBody>
      </p:sp>
      <p:sp>
        <p:nvSpPr>
          <p:cNvPr id="124" name="Google Shape;124;p5"/>
          <p:cNvSpPr txBox="1">
            <a:spLocks noGrp="1"/>
          </p:cNvSpPr>
          <p:nvPr>
            <p:ph type="body" idx="1"/>
          </p:nvPr>
        </p:nvSpPr>
        <p:spPr>
          <a:xfrm>
            <a:off x="272480" y="1118858"/>
            <a:ext cx="9361040" cy="5233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dirty="0"/>
              <a:t>Retaining the Conference structure</a:t>
            </a:r>
            <a:endParaRPr dirty="0"/>
          </a:p>
          <a:p>
            <a:pPr marL="190500" lvl="0" indent="-190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 sz="2400" b="1" dirty="0"/>
              <a:t>Three League Structure</a:t>
            </a:r>
            <a:endParaRPr sz="2400" b="1" dirty="0"/>
          </a:p>
          <a:p>
            <a:pPr marL="571500" lvl="1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/>
              <a:t>10 teams in A</a:t>
            </a:r>
            <a:endParaRPr sz="2400" dirty="0"/>
          </a:p>
          <a:p>
            <a:pPr marL="571500" lvl="1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/>
              <a:t>8 teams in B</a:t>
            </a:r>
            <a:endParaRPr sz="2400" dirty="0"/>
          </a:p>
          <a:p>
            <a:pPr marL="571500" lvl="1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/>
              <a:t>7 teams in C</a:t>
            </a:r>
          </a:p>
          <a:p>
            <a:pPr marL="571500" lvl="1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/>
              <a:t>Teams placed within leagues/divisions primarily based on last   year’s team dual meet performance </a:t>
            </a:r>
            <a:endParaRPr lang="en-US" dirty="0"/>
          </a:p>
          <a:p>
            <a:pPr marL="190500" lvl="0" indent="-190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 sz="2400" b="1" dirty="0"/>
              <a:t>League Division Structure</a:t>
            </a:r>
            <a:endParaRPr dirty="0"/>
          </a:p>
          <a:p>
            <a:pPr marL="571500" lvl="1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/>
              <a:t>A &amp; B League are a two-division structure</a:t>
            </a:r>
          </a:p>
          <a:p>
            <a:pPr marL="571500" lvl="1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/>
              <a:t>C League is a one division structure</a:t>
            </a:r>
          </a:p>
          <a:p>
            <a:pPr marL="381000" lvl="1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571500" lvl="1" indent="-381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dirty="0"/>
          </a:p>
          <a:p>
            <a:pPr marL="381000" lvl="1" indent="0" algn="ctr" rtl="0"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None/>
            </a:pPr>
            <a:endParaRPr sz="2600" dirty="0"/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dirty="0"/>
          </a:p>
        </p:txBody>
      </p:sp>
      <p:sp>
        <p:nvSpPr>
          <p:cNvPr id="125" name="Google Shape;125;p5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866775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Swimming League Dual Meet Schedule</a:t>
            </a:r>
            <a:endParaRPr sz="2400" dirty="0"/>
          </a:p>
        </p:txBody>
      </p:sp>
      <p:sp>
        <p:nvSpPr>
          <p:cNvPr id="153" name="Google Shape;153;p10"/>
          <p:cNvSpPr txBox="1">
            <a:spLocks noGrp="1"/>
          </p:cNvSpPr>
          <p:nvPr>
            <p:ph type="body" idx="1"/>
          </p:nvPr>
        </p:nvSpPr>
        <p:spPr>
          <a:xfrm>
            <a:off x="429767" y="926432"/>
            <a:ext cx="8928992" cy="4788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05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Dual Meet Season start dates: </a:t>
            </a:r>
          </a:p>
          <a:p>
            <a:pPr marL="1905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1905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A Leagues on </a:t>
            </a:r>
            <a:r>
              <a:rPr lang="en-US" sz="2000" b="1" dirty="0"/>
              <a:t>Wednesday, June 17</a:t>
            </a:r>
            <a:r>
              <a:rPr lang="en-US" sz="2000" b="1" baseline="30000" dirty="0"/>
              <a:t>th</a:t>
            </a:r>
            <a:endParaRPr lang="en-US" sz="2000" b="1" dirty="0"/>
          </a:p>
          <a:p>
            <a:pPr marL="1905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/>
              <a:t> </a:t>
            </a:r>
          </a:p>
          <a:p>
            <a:pPr marL="1905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B  &amp; C* League on </a:t>
            </a:r>
            <a:r>
              <a:rPr lang="en-US" sz="2000" b="1" dirty="0"/>
              <a:t>Saturday June 20</a:t>
            </a:r>
            <a:r>
              <a:rPr lang="en-US" sz="2000" b="1" baseline="30000" dirty="0"/>
              <a:t>th</a:t>
            </a:r>
            <a:endParaRPr lang="en-US" sz="2000" b="1" dirty="0"/>
          </a:p>
          <a:p>
            <a:pPr marL="1905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/>
              <a:t>*Note – </a:t>
            </a:r>
            <a:r>
              <a:rPr lang="en-US" sz="2000" dirty="0"/>
              <a:t>C league has an option to hold a meet on 6/17 and/or 7/18, swims can be used for champ/conf, meet does not count toward league place for the season</a:t>
            </a:r>
            <a:endParaRPr sz="2000" dirty="0"/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000" dirty="0"/>
              <a:t>A &amp; B League have an 8 meet dual schedule</a:t>
            </a: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000" dirty="0"/>
              <a:t>A  League have 2 byes and (A League needs to re reschedule 7/4 meet)</a:t>
            </a: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000" dirty="0"/>
              <a:t>B League has 1 bye</a:t>
            </a: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000" dirty="0"/>
              <a:t>C League has a bye on 7/4, and each team has an additional bye</a:t>
            </a: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000" dirty="0"/>
              <a:t>C League is a 6 meet schedule with 2 options to add meets that will not count toward final league place for the season</a:t>
            </a:r>
            <a:endParaRPr sz="2000" dirty="0"/>
          </a:p>
          <a:p>
            <a:pPr marL="457200" lvl="0" indent="0" algn="l" rtl="0">
              <a:spcBef>
                <a:spcPts val="1400"/>
              </a:spcBef>
              <a:spcAft>
                <a:spcPts val="0"/>
              </a:spcAft>
              <a:buNone/>
            </a:pPr>
            <a:endParaRPr sz="2000" dirty="0"/>
          </a:p>
          <a:p>
            <a:pPr marL="190500" lvl="0" indent="0" algn="l" rtl="0">
              <a:spcBef>
                <a:spcPts val="1400"/>
              </a:spcBef>
              <a:spcAft>
                <a:spcPts val="0"/>
              </a:spcAft>
              <a:buNone/>
            </a:pPr>
            <a:endParaRPr sz="2000" dirty="0"/>
          </a:p>
          <a:p>
            <a:pPr marL="190500" lvl="0" indent="-1270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000" dirty="0"/>
          </a:p>
          <a:p>
            <a:pPr marL="38100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000" dirty="0"/>
          </a:p>
          <a:p>
            <a:pPr marL="38100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FFFFFF"/>
                </a:solidFill>
              </a:rPr>
              <a:t>Swim Team Schedule – A League</a:t>
            </a:r>
            <a:endParaRPr dirty="0"/>
          </a:p>
        </p:txBody>
      </p:sp>
      <p:sp>
        <p:nvSpPr>
          <p:cNvPr id="168" name="Google Shape;168;p12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C2FAE8-8C4F-E24F-A776-9C3ECAF03946}"/>
              </a:ext>
            </a:extLst>
          </p:cNvPr>
          <p:cNvSpPr txBox="1"/>
          <p:nvPr/>
        </p:nvSpPr>
        <p:spPr>
          <a:xfrm>
            <a:off x="92319" y="6103693"/>
            <a:ext cx="972136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*Bridgewater JCC cannot swim Saturday meets.  Bridgewater JCC will make arrangements to reschedule their Saturday meets.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4108D66-3438-D559-6DB7-32A151B38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085303"/>
              </p:ext>
            </p:extLst>
          </p:nvPr>
        </p:nvGraphicFramePr>
        <p:xfrm>
          <a:off x="560388" y="4256893"/>
          <a:ext cx="8957686" cy="1846800"/>
        </p:xfrm>
        <a:graphic>
          <a:graphicData uri="http://schemas.openxmlformats.org/drawingml/2006/table">
            <a:tbl>
              <a:tblPr firstRow="1" bandRow="1">
                <a:tableStyleId>{37D3FF91-919F-48B4-8071-13CE3186936C}</a:tableStyleId>
              </a:tblPr>
              <a:tblGrid>
                <a:gridCol w="4478843">
                  <a:extLst>
                    <a:ext uri="{9D8B030D-6E8A-4147-A177-3AD203B41FA5}">
                      <a16:colId xmlns:a16="http://schemas.microsoft.com/office/drawing/2014/main" val="270862364"/>
                    </a:ext>
                  </a:extLst>
                </a:gridCol>
                <a:gridCol w="4478843">
                  <a:extLst>
                    <a:ext uri="{9D8B030D-6E8A-4147-A177-3AD203B41FA5}">
                      <a16:colId xmlns:a16="http://schemas.microsoft.com/office/drawing/2014/main" val="1401445628"/>
                    </a:ext>
                  </a:extLst>
                </a:gridCol>
              </a:tblGrid>
              <a:tr h="3477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Red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Division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White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Division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68541"/>
                  </a:ext>
                </a:extLst>
              </a:tr>
              <a:tr h="296208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1  Somerset Hills - A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1 Brookside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438272"/>
                  </a:ext>
                </a:extLst>
              </a:tr>
              <a:tr h="296208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2  East Brunswick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2  Cedar Hill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004345"/>
                  </a:ext>
                </a:extLst>
              </a:tr>
              <a:tr h="296208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3  Roycefield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3  Willows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17612"/>
                  </a:ext>
                </a:extLst>
              </a:tr>
              <a:tr h="296208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4  Cranford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4  Bridgewater Y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179085"/>
                  </a:ext>
                </a:extLst>
              </a:tr>
              <a:tr h="296208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5  South Plainfield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5  Bridgewater JCC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59069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6A1A4AF-4F87-6C29-ED05-843B9BE44E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865164"/>
              </p:ext>
            </p:extLst>
          </p:nvPr>
        </p:nvGraphicFramePr>
        <p:xfrm>
          <a:off x="560387" y="897157"/>
          <a:ext cx="8957687" cy="3118485"/>
        </p:xfrm>
        <a:graphic>
          <a:graphicData uri="http://schemas.openxmlformats.org/drawingml/2006/table">
            <a:tbl>
              <a:tblPr bandRow="1">
                <a:tableStyleId>{E8B1032C-EA38-4F05-BA0D-38AFFFC7BED3}</a:tableStyleId>
              </a:tblPr>
              <a:tblGrid>
                <a:gridCol w="730820">
                  <a:extLst>
                    <a:ext uri="{9D8B030D-6E8A-4147-A177-3AD203B41FA5}">
                      <a16:colId xmlns:a16="http://schemas.microsoft.com/office/drawing/2014/main" val="207174795"/>
                    </a:ext>
                  </a:extLst>
                </a:gridCol>
                <a:gridCol w="730820">
                  <a:extLst>
                    <a:ext uri="{9D8B030D-6E8A-4147-A177-3AD203B41FA5}">
                      <a16:colId xmlns:a16="http://schemas.microsoft.com/office/drawing/2014/main" val="1010017370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3677571887"/>
                    </a:ext>
                  </a:extLst>
                </a:gridCol>
                <a:gridCol w="793215">
                  <a:extLst>
                    <a:ext uri="{9D8B030D-6E8A-4147-A177-3AD203B41FA5}">
                      <a16:colId xmlns:a16="http://schemas.microsoft.com/office/drawing/2014/main" val="373410929"/>
                    </a:ext>
                  </a:extLst>
                </a:gridCol>
                <a:gridCol w="731483">
                  <a:extLst>
                    <a:ext uri="{9D8B030D-6E8A-4147-A177-3AD203B41FA5}">
                      <a16:colId xmlns:a16="http://schemas.microsoft.com/office/drawing/2014/main" val="1689233367"/>
                    </a:ext>
                  </a:extLst>
                </a:gridCol>
                <a:gridCol w="732148">
                  <a:extLst>
                    <a:ext uri="{9D8B030D-6E8A-4147-A177-3AD203B41FA5}">
                      <a16:colId xmlns:a16="http://schemas.microsoft.com/office/drawing/2014/main" val="1153895866"/>
                    </a:ext>
                  </a:extLst>
                </a:gridCol>
                <a:gridCol w="732148">
                  <a:extLst>
                    <a:ext uri="{9D8B030D-6E8A-4147-A177-3AD203B41FA5}">
                      <a16:colId xmlns:a16="http://schemas.microsoft.com/office/drawing/2014/main" val="3169009900"/>
                    </a:ext>
                  </a:extLst>
                </a:gridCol>
                <a:gridCol w="732148">
                  <a:extLst>
                    <a:ext uri="{9D8B030D-6E8A-4147-A177-3AD203B41FA5}">
                      <a16:colId xmlns:a16="http://schemas.microsoft.com/office/drawing/2014/main" val="1681880337"/>
                    </a:ext>
                  </a:extLst>
                </a:gridCol>
                <a:gridCol w="731483">
                  <a:extLst>
                    <a:ext uri="{9D8B030D-6E8A-4147-A177-3AD203B41FA5}">
                      <a16:colId xmlns:a16="http://schemas.microsoft.com/office/drawing/2014/main" val="3976927078"/>
                    </a:ext>
                  </a:extLst>
                </a:gridCol>
                <a:gridCol w="731483">
                  <a:extLst>
                    <a:ext uri="{9D8B030D-6E8A-4147-A177-3AD203B41FA5}">
                      <a16:colId xmlns:a16="http://schemas.microsoft.com/office/drawing/2014/main" val="467807169"/>
                    </a:ext>
                  </a:extLst>
                </a:gridCol>
                <a:gridCol w="731483">
                  <a:extLst>
                    <a:ext uri="{9D8B030D-6E8A-4147-A177-3AD203B41FA5}">
                      <a16:colId xmlns:a16="http://schemas.microsoft.com/office/drawing/2014/main" val="3145233569"/>
                    </a:ext>
                  </a:extLst>
                </a:gridCol>
                <a:gridCol w="911367">
                  <a:extLst>
                    <a:ext uri="{9D8B030D-6E8A-4147-A177-3AD203B41FA5}">
                      <a16:colId xmlns:a16="http://schemas.microsoft.com/office/drawing/2014/main" val="4165425397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6/17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6/20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6/24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6/27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 7/1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7/4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7/8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7/11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7/15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7/18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Sun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7/19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000" dirty="0">
                          <a:effectLst/>
                        </a:rPr>
                        <a:t>Champs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7342084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700" dirty="0">
                          <a:effectLst/>
                        </a:rPr>
                        <a:t>Coaches to reschedule to convenient date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162921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2 @ 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5 @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5 @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3 @ 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3 @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2 @ 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5 @ 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3 @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1 @ 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1 @ 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Roycefield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Sprint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Meet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Champs: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@Cedar Hill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13/over=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Fri 7/24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12/u=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Sat 7/25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Conferences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@ Brookside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7/28-29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49983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4 @ 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4 @ 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4 @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2 @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2 @ 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1 @ 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1 @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5 @ 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3 @ 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4 @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36495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1 BYE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2 BYE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3 BYE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4 BYE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5 BYE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3 BYE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4 BYE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1 BYE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2 BYE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5 BYE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9204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>
            <a:spLocks noGrp="1"/>
          </p:cNvSpPr>
          <p:nvPr>
            <p:ph type="title"/>
          </p:nvPr>
        </p:nvSpPr>
        <p:spPr>
          <a:xfrm>
            <a:off x="560388" y="115888"/>
            <a:ext cx="636428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Swim Team Schedule – B League</a:t>
            </a:r>
            <a:endParaRPr sz="2400" dirty="0"/>
          </a:p>
        </p:txBody>
      </p:sp>
      <p:sp>
        <p:nvSpPr>
          <p:cNvPr id="160" name="Google Shape;160;p11"/>
          <p:cNvSpPr txBox="1">
            <a:spLocks noGrp="1"/>
          </p:cNvSpPr>
          <p:nvPr>
            <p:ph type="sldNum" idx="12"/>
          </p:nvPr>
        </p:nvSpPr>
        <p:spPr>
          <a:xfrm>
            <a:off x="9228138" y="6545263"/>
            <a:ext cx="6207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75" tIns="47875" rIns="95775" bIns="478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E85654A-1D7E-027F-F3F6-FF0AD73C20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762843"/>
              </p:ext>
            </p:extLst>
          </p:nvPr>
        </p:nvGraphicFramePr>
        <p:xfrm>
          <a:off x="947674" y="4530043"/>
          <a:ext cx="8376258" cy="1617886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4188129">
                  <a:extLst>
                    <a:ext uri="{9D8B030D-6E8A-4147-A177-3AD203B41FA5}">
                      <a16:colId xmlns:a16="http://schemas.microsoft.com/office/drawing/2014/main" val="2319928337"/>
                    </a:ext>
                  </a:extLst>
                </a:gridCol>
                <a:gridCol w="4188129">
                  <a:extLst>
                    <a:ext uri="{9D8B030D-6E8A-4147-A177-3AD203B41FA5}">
                      <a16:colId xmlns:a16="http://schemas.microsoft.com/office/drawing/2014/main" val="2640736967"/>
                    </a:ext>
                  </a:extLst>
                </a:gridCol>
              </a:tblGrid>
              <a:tr h="465605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bg1"/>
                          </a:solidFill>
                        </a:rPr>
                        <a:t>RED</a:t>
                      </a:r>
                    </a:p>
                    <a:p>
                      <a:pPr algn="ctr"/>
                      <a:r>
                        <a:rPr lang="en-US" sz="1200" b="0" dirty="0">
                          <a:solidFill>
                            <a:schemeClr val="bg1"/>
                          </a:solidFill>
                        </a:rPr>
                        <a:t>Division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bg1"/>
                          </a:solidFill>
                        </a:rPr>
                        <a:t>WHITE</a:t>
                      </a:r>
                    </a:p>
                    <a:p>
                      <a:pPr algn="ctr"/>
                      <a:r>
                        <a:rPr lang="en-US" sz="1200" b="0" dirty="0">
                          <a:solidFill>
                            <a:schemeClr val="bg1"/>
                          </a:solidFill>
                        </a:rPr>
                        <a:t>Division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000035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1  Hillsborough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01638" indent="-401638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5  North Brunswick 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005539"/>
                  </a:ext>
                </a:extLst>
              </a:tr>
              <a:tr h="329321"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buNone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2  Frog Hollow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9725" indent="-339725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7  Metuchen Municipal   Pool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749543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3  Old Bridge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7  Springwood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094836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4  Juniper Lane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8   Glen Ridge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07651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26D28B-8974-00C1-9C25-F4780B1AB4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673481"/>
              </p:ext>
            </p:extLst>
          </p:nvPr>
        </p:nvGraphicFramePr>
        <p:xfrm>
          <a:off x="947674" y="1019332"/>
          <a:ext cx="8376260" cy="3342496"/>
        </p:xfrm>
        <a:graphic>
          <a:graphicData uri="http://schemas.openxmlformats.org/drawingml/2006/table">
            <a:tbl>
              <a:tblPr bandRow="1">
                <a:tableStyleId>{E8B1032C-EA38-4F05-BA0D-38AFFFC7BED3}</a:tableStyleId>
              </a:tblPr>
              <a:tblGrid>
                <a:gridCol w="719259">
                  <a:extLst>
                    <a:ext uri="{9D8B030D-6E8A-4147-A177-3AD203B41FA5}">
                      <a16:colId xmlns:a16="http://schemas.microsoft.com/office/drawing/2014/main" val="3656035463"/>
                    </a:ext>
                  </a:extLst>
                </a:gridCol>
                <a:gridCol w="719259">
                  <a:extLst>
                    <a:ext uri="{9D8B030D-6E8A-4147-A177-3AD203B41FA5}">
                      <a16:colId xmlns:a16="http://schemas.microsoft.com/office/drawing/2014/main" val="2023166965"/>
                    </a:ext>
                  </a:extLst>
                </a:gridCol>
                <a:gridCol w="719259">
                  <a:extLst>
                    <a:ext uri="{9D8B030D-6E8A-4147-A177-3AD203B41FA5}">
                      <a16:colId xmlns:a16="http://schemas.microsoft.com/office/drawing/2014/main" val="4155324682"/>
                    </a:ext>
                  </a:extLst>
                </a:gridCol>
                <a:gridCol w="719259">
                  <a:extLst>
                    <a:ext uri="{9D8B030D-6E8A-4147-A177-3AD203B41FA5}">
                      <a16:colId xmlns:a16="http://schemas.microsoft.com/office/drawing/2014/main" val="3543582361"/>
                    </a:ext>
                  </a:extLst>
                </a:gridCol>
                <a:gridCol w="719935">
                  <a:extLst>
                    <a:ext uri="{9D8B030D-6E8A-4147-A177-3AD203B41FA5}">
                      <a16:colId xmlns:a16="http://schemas.microsoft.com/office/drawing/2014/main" val="1858398279"/>
                    </a:ext>
                  </a:extLst>
                </a:gridCol>
                <a:gridCol w="719259">
                  <a:extLst>
                    <a:ext uri="{9D8B030D-6E8A-4147-A177-3AD203B41FA5}">
                      <a16:colId xmlns:a16="http://schemas.microsoft.com/office/drawing/2014/main" val="1670010887"/>
                    </a:ext>
                  </a:extLst>
                </a:gridCol>
                <a:gridCol w="719935">
                  <a:extLst>
                    <a:ext uri="{9D8B030D-6E8A-4147-A177-3AD203B41FA5}">
                      <a16:colId xmlns:a16="http://schemas.microsoft.com/office/drawing/2014/main" val="443716398"/>
                    </a:ext>
                  </a:extLst>
                </a:gridCol>
                <a:gridCol w="719259">
                  <a:extLst>
                    <a:ext uri="{9D8B030D-6E8A-4147-A177-3AD203B41FA5}">
                      <a16:colId xmlns:a16="http://schemas.microsoft.com/office/drawing/2014/main" val="1871626987"/>
                    </a:ext>
                  </a:extLst>
                </a:gridCol>
                <a:gridCol w="719935">
                  <a:extLst>
                    <a:ext uri="{9D8B030D-6E8A-4147-A177-3AD203B41FA5}">
                      <a16:colId xmlns:a16="http://schemas.microsoft.com/office/drawing/2014/main" val="368786878"/>
                    </a:ext>
                  </a:extLst>
                </a:gridCol>
                <a:gridCol w="972758">
                  <a:extLst>
                    <a:ext uri="{9D8B030D-6E8A-4147-A177-3AD203B41FA5}">
                      <a16:colId xmlns:a16="http://schemas.microsoft.com/office/drawing/2014/main" val="1463891307"/>
                    </a:ext>
                  </a:extLst>
                </a:gridCol>
                <a:gridCol w="928143">
                  <a:extLst>
                    <a:ext uri="{9D8B030D-6E8A-4147-A177-3AD203B41FA5}">
                      <a16:colId xmlns:a16="http://schemas.microsoft.com/office/drawing/2014/main" val="3776651746"/>
                    </a:ext>
                  </a:extLst>
                </a:gridCol>
              </a:tblGrid>
              <a:tr h="74628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6/20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6/24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6/27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 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700" dirty="0">
                          <a:effectLst/>
                        </a:rPr>
                        <a:t>Cross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700" dirty="0">
                          <a:effectLst/>
                        </a:rPr>
                        <a:t>Division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 7/1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7/4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7/8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700" dirty="0">
                          <a:effectLst/>
                        </a:rPr>
                        <a:t>Cross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700" dirty="0">
                          <a:effectLst/>
                        </a:rPr>
                        <a:t>Division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7/11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Wed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7/15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Sat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7/18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Sun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7/19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Champs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extLst>
                  <a:ext uri="{0D108BD9-81ED-4DB2-BD59-A6C34878D82A}">
                    <a16:rowId xmlns:a16="http://schemas.microsoft.com/office/drawing/2014/main" val="1325364016"/>
                  </a:ext>
                </a:extLst>
              </a:tr>
              <a:tr h="67165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1 @ 2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3 @ 1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8 @ 4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4 @ 1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ALL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TEAMS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BYE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5 @ 1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1 @ 4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2 @ 1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1 @ 3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 rowSpan="4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Roycefield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Sprint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Meet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 rowSpan="4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Champs: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@ Old Bridge YMCA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13/over=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Fri 7/24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12/u=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Sat 7/25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Conferences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800" dirty="0">
                          <a:effectLst/>
                        </a:rPr>
                        <a:t>@ Brookside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7/28-29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extLst>
                  <a:ext uri="{0D108BD9-81ED-4DB2-BD59-A6C34878D82A}">
                    <a16:rowId xmlns:a16="http://schemas.microsoft.com/office/drawing/2014/main" val="4273076993"/>
                  </a:ext>
                </a:extLst>
              </a:tr>
              <a:tr h="54200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3 @ 4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4 @ 2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 @ 3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2 @ 3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ALL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TEAMS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BYE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6 @ 2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3 @ 2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4 @ 3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2 @ 4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443624"/>
                  </a:ext>
                </a:extLst>
              </a:tr>
              <a:tr h="67165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5 @ 6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 @ 5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2 @ 5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8 @ 5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ALL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TEAMS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BYE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3 @ 7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5 @ 8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6 @ 5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5 @ 7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800" dirty="0">
                          <a:effectLst/>
                        </a:rPr>
                        <a:t>*1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077809"/>
                  </a:ext>
                </a:extLst>
              </a:tr>
              <a:tr h="66025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 @ 8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8 @ 6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1 @ 6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6 @ 7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ALL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TEAMS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BYE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4 @ 8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7 @ 6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8 @ 7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900" dirty="0">
                          <a:effectLst/>
                        </a:rPr>
                        <a:t>6 @ 8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505" marR="57505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0815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3 Screens presentation draft 1 LB">
  <a:themeElements>
    <a:clrScheme name="Template Powerpoint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17305</TotalTime>
  <Words>2107</Words>
  <Application>Microsoft Office PowerPoint</Application>
  <PresentationFormat>A4 Paper (210x297 mm)</PresentationFormat>
  <Paragraphs>663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 Black</vt:lpstr>
      <vt:lpstr>Noto Sans Symbols</vt:lpstr>
      <vt:lpstr>Calibri</vt:lpstr>
      <vt:lpstr>3 Screens presentation draft 1 LB</vt:lpstr>
      <vt:lpstr>PowerPoint Presentation</vt:lpstr>
      <vt:lpstr>NJSDC 2026 Kickoff Meeting – May 7, 2026</vt:lpstr>
      <vt:lpstr>Election of Officers</vt:lpstr>
      <vt:lpstr>League Coordinators</vt:lpstr>
      <vt:lpstr>League Alignments</vt:lpstr>
      <vt:lpstr>Swimming League Alignment for 2026</vt:lpstr>
      <vt:lpstr>Swimming League Dual Meet Schedule</vt:lpstr>
      <vt:lpstr>Swim Team Schedule – A League</vt:lpstr>
      <vt:lpstr>Swim Team Schedule – B League</vt:lpstr>
      <vt:lpstr>Swim Team Schedule – C League Schedule</vt:lpstr>
      <vt:lpstr>Championships and Conferences</vt:lpstr>
      <vt:lpstr>Swimming League – Reminders for 2026</vt:lpstr>
      <vt:lpstr>Swimming League – Reminders for 2026</vt:lpstr>
      <vt:lpstr>Dual Meets – Consider Running Paperless</vt:lpstr>
      <vt:lpstr>PowerPoint Presentation</vt:lpstr>
      <vt:lpstr>Key Dates 2026</vt:lpstr>
      <vt:lpstr>Key Dates Continued</vt:lpstr>
      <vt:lpstr>PowerPoint Presentation</vt:lpstr>
      <vt:lpstr>PowerPoint Presentation</vt:lpstr>
      <vt:lpstr>A League Alignment 2026</vt:lpstr>
      <vt:lpstr>B League Alignment 2026</vt:lpstr>
      <vt:lpstr>C League Alignment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Coller Capital</dc:creator>
  <cp:lastModifiedBy>laura nesbitt</cp:lastModifiedBy>
  <cp:revision>6</cp:revision>
  <cp:lastPrinted>2026-05-05T19:02:02Z</cp:lastPrinted>
  <dcterms:created xsi:type="dcterms:W3CDTF">2010-07-02T18:27:33Z</dcterms:created>
  <dcterms:modified xsi:type="dcterms:W3CDTF">2026-05-06T18:55:39Z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0x0101002163C51784A6714A8E3D504DBAE3324B</vt:lpwstr>
  </property>
</Properties>
</file>