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efb2f444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efb2f444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defb2f444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defb2f444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defb2f444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defb2f444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20a76745f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20a76745f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0a76745f4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20a76745f4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4d90328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44d90328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0460afed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e0460afed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20a76745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20a76745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20a76745f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20a76745f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4d903285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44d903285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20a76745f4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20a76745f4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3dcb82ef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3dcb82ef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c1b4c34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4c1b4c34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defb2f44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defb2f44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b="1" sz="2800">
                <a:solidFill>
                  <a:srgbClr val="CCCCCC"/>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volunteers@lovettsvilledolphin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volunteers@lovettsvilledolphin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chemeClr val="lt1"/>
                </a:solidFill>
              </a:rPr>
              <a:t>Dolphin Volunteers</a:t>
            </a:r>
            <a:endParaRPr b="1">
              <a:solidFill>
                <a:schemeClr val="lt1"/>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An overview to helping our Swimmers!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b="1" lang="en"/>
              <a:t>How Do I Sign Up?</a:t>
            </a:r>
            <a:endParaRPr/>
          </a:p>
        </p:txBody>
      </p:sp>
      <p:pic>
        <p:nvPicPr>
          <p:cNvPr id="114" name="Google Shape;114;p22"/>
          <p:cNvPicPr preferRelativeResize="0"/>
          <p:nvPr/>
        </p:nvPicPr>
        <p:blipFill>
          <a:blip r:embed="rId3">
            <a:alphaModFix/>
          </a:blip>
          <a:stretch>
            <a:fillRect/>
          </a:stretch>
        </p:blipFill>
        <p:spPr>
          <a:xfrm>
            <a:off x="1996825" y="1075050"/>
            <a:ext cx="5505969" cy="3820974"/>
          </a:xfrm>
          <a:prstGeom prst="rect">
            <a:avLst/>
          </a:prstGeom>
          <a:noFill/>
          <a:ln>
            <a:noFill/>
          </a:ln>
        </p:spPr>
      </p:pic>
      <p:sp>
        <p:nvSpPr>
          <p:cNvPr id="115" name="Google Shape;115;p22"/>
          <p:cNvSpPr/>
          <p:nvPr/>
        </p:nvSpPr>
        <p:spPr>
          <a:xfrm>
            <a:off x="1159500" y="1958200"/>
            <a:ext cx="1405800" cy="4401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p:nvPr/>
        </p:nvSpPr>
        <p:spPr>
          <a:xfrm>
            <a:off x="1112250" y="3546200"/>
            <a:ext cx="1405800" cy="4401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b="1" lang="en"/>
              <a:t>How Do I Sign Up?</a:t>
            </a:r>
            <a:endParaRPr/>
          </a:p>
        </p:txBody>
      </p:sp>
      <p:pic>
        <p:nvPicPr>
          <p:cNvPr id="122" name="Google Shape;122;p23"/>
          <p:cNvPicPr preferRelativeResize="0"/>
          <p:nvPr/>
        </p:nvPicPr>
        <p:blipFill>
          <a:blip r:embed="rId3">
            <a:alphaModFix/>
          </a:blip>
          <a:stretch>
            <a:fillRect/>
          </a:stretch>
        </p:blipFill>
        <p:spPr>
          <a:xfrm>
            <a:off x="1778175" y="1017725"/>
            <a:ext cx="4996662" cy="38209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b="1" lang="en"/>
              <a:t>How Do I Sign Up?</a:t>
            </a:r>
            <a:endParaRPr/>
          </a:p>
        </p:txBody>
      </p:sp>
      <p:pic>
        <p:nvPicPr>
          <p:cNvPr id="128" name="Google Shape;128;p24"/>
          <p:cNvPicPr preferRelativeResize="0"/>
          <p:nvPr/>
        </p:nvPicPr>
        <p:blipFill>
          <a:blip r:embed="rId3">
            <a:alphaModFix/>
          </a:blip>
          <a:stretch>
            <a:fillRect/>
          </a:stretch>
        </p:blipFill>
        <p:spPr>
          <a:xfrm>
            <a:off x="2053875" y="1017725"/>
            <a:ext cx="5241533"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Many Credits Do I Need?</a:t>
            </a:r>
            <a:r>
              <a:rPr lang="en"/>
              <a:t>	</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a:bodyPr>
          <a:lstStyle/>
          <a:p>
            <a:pPr indent="0" lvl="0" marL="0" rtl="0" algn="ctr">
              <a:spcBef>
                <a:spcPts val="0"/>
              </a:spcBef>
              <a:spcAft>
                <a:spcPts val="0"/>
              </a:spcAft>
              <a:buNone/>
            </a:pPr>
            <a:r>
              <a:rPr b="1" lang="en" sz="3281">
                <a:solidFill>
                  <a:srgbClr val="FF0000"/>
                </a:solidFill>
              </a:rPr>
              <a:t>Each family needs to commit to and earn of 10 Service Credits per season.</a:t>
            </a:r>
            <a:endParaRPr b="1" sz="3281">
              <a:solidFill>
                <a:srgbClr val="FF0000"/>
              </a:solidFill>
            </a:endParaRPr>
          </a:p>
          <a:p>
            <a:pPr indent="0" lvl="0" marL="0" rtl="0" algn="l">
              <a:spcBef>
                <a:spcPts val="1200"/>
              </a:spcBef>
              <a:spcAft>
                <a:spcPts val="0"/>
              </a:spcAft>
              <a:buNone/>
            </a:pPr>
            <a:r>
              <a:rPr b="1" lang="en" sz="1589">
                <a:solidFill>
                  <a:schemeClr val="dk1"/>
                </a:solidFill>
              </a:rPr>
              <a:t>IF YOU HAVE COMMITTED TO A JOB AND YOU WISH TO RECEIVE CREDIT FOR COMPLETING THE JOB, YOU MUST SIGN IN BEFORE THE EVENT - NO EXCEPTIONS. </a:t>
            </a:r>
            <a:r>
              <a:rPr b="1" lang="en" sz="1589"/>
              <a:t> </a:t>
            </a:r>
            <a:endParaRPr b="1" sz="1589"/>
          </a:p>
          <a:p>
            <a:pPr indent="0" lvl="0" marL="457200" rtl="0" algn="l">
              <a:spcBef>
                <a:spcPts val="1200"/>
              </a:spcBef>
              <a:spcAft>
                <a:spcPts val="0"/>
              </a:spcAft>
              <a:buNone/>
            </a:pPr>
            <a:r>
              <a:rPr i="1" lang="en" sz="2174"/>
              <a:t>Trying to track down individual volunteers on meet day creates a huge burden and takes away from the Coordinator’s ability to explain roles and responsibilities, coordinate with the other team, and check others in.  Please do your part to help by checking in timely!</a:t>
            </a:r>
            <a:endParaRPr i="1" sz="2174"/>
          </a:p>
          <a:p>
            <a:pPr indent="0" lvl="0" marL="0" rtl="0" algn="l">
              <a:spcBef>
                <a:spcPts val="1200"/>
              </a:spcBef>
              <a:spcAft>
                <a:spcPts val="0"/>
              </a:spcAft>
              <a:buNone/>
            </a:pPr>
            <a:r>
              <a:rPr b="1" lang="en" sz="2221"/>
              <a:t>IMPORTANT:  CREDIT VALUE DOES NOT EQUAL NUMBER OF HOURS WORKED. </a:t>
            </a:r>
            <a:r>
              <a:rPr b="1" lang="en"/>
              <a:t> </a:t>
            </a:r>
            <a:r>
              <a:rPr lang="en"/>
              <a:t>For ease of recording &amp; reconciliation, each position is assigned a credit value.  HOWEVER, if a position such as “Rounder” is allocated 3 Credits, this does NOT mean that the job is only 3 hours long. The volunteer has a responsibility to perform the duties throughout the entirety of the meet.  Conversely, If the meet ends early, you will still receive full credit. </a:t>
            </a:r>
            <a:endParaRPr/>
          </a:p>
          <a:p>
            <a:pPr indent="0" lvl="0" marL="0" rtl="0" algn="l">
              <a:spcBef>
                <a:spcPts val="1200"/>
              </a:spcBef>
              <a:spcAft>
                <a:spcPts val="0"/>
              </a:spcAft>
              <a:buNone/>
            </a:pPr>
            <a:r>
              <a:rPr lang="en"/>
              <a:t>If you have an emergency and are unable to fulfill your commitment, please email the Volunteer Coordinator immediately.  We will need to help you find a replacement!</a:t>
            </a:r>
            <a:endParaRPr/>
          </a:p>
          <a:p>
            <a:pPr indent="0" lvl="0" marL="0" rtl="0" algn="l">
              <a:spcBef>
                <a:spcPts val="1200"/>
              </a:spcBef>
              <a:spcAft>
                <a:spcPts val="0"/>
              </a:spcAft>
              <a:buNone/>
            </a:pPr>
            <a:r>
              <a:rPr lang="en"/>
              <a:t>After each event, the Volunteer Coordinator performs a reconciliation of credits based on the sign in sheets for each event. </a:t>
            </a:r>
            <a:r>
              <a:rPr lang="en"/>
              <a:t>Families are responsible for tracking credits throughout the season using the report function on the website.  If you find a discrepancy, or if you need help navigating the reporting function or job sign ups, please reach out to </a:t>
            </a:r>
            <a:r>
              <a:rPr lang="en" u="sng">
                <a:solidFill>
                  <a:schemeClr val="hlink"/>
                </a:solidFill>
                <a:hlinkClick r:id="rId3"/>
              </a:rPr>
              <a:t>volunteers@lovettsvilledolphins.org</a:t>
            </a:r>
            <a:endParaRPr/>
          </a:p>
          <a:p>
            <a:pPr indent="0" lvl="0" marL="0" rtl="0" algn="l">
              <a:spcBef>
                <a:spcPts val="1200"/>
              </a:spcBef>
              <a:spcAft>
                <a:spcPts val="1200"/>
              </a:spcAft>
              <a:buNone/>
            </a:pPr>
            <a:r>
              <a:rPr b="1" lang="en"/>
              <a:t>At the end of the season, a charge of $15 per hour not worked (of the required 10 Credits) will be charged to the Credit Card on file in accordance with the policy agreed to at the time of registration.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can I see what I signed up for?</a:t>
            </a:r>
            <a:endParaRPr b="1"/>
          </a:p>
        </p:txBody>
      </p:sp>
      <p:pic>
        <p:nvPicPr>
          <p:cNvPr id="140" name="Google Shape;140;p26"/>
          <p:cNvPicPr preferRelativeResize="0"/>
          <p:nvPr/>
        </p:nvPicPr>
        <p:blipFill>
          <a:blip r:embed="rId3">
            <a:alphaModFix/>
          </a:blip>
          <a:stretch>
            <a:fillRect/>
          </a:stretch>
        </p:blipFill>
        <p:spPr>
          <a:xfrm>
            <a:off x="2148950" y="1113075"/>
            <a:ext cx="5082131" cy="3820975"/>
          </a:xfrm>
          <a:prstGeom prst="rect">
            <a:avLst/>
          </a:prstGeom>
          <a:noFill/>
          <a:ln>
            <a:noFill/>
          </a:ln>
        </p:spPr>
      </p:pic>
      <p:sp>
        <p:nvSpPr>
          <p:cNvPr id="141" name="Google Shape;141;p26"/>
          <p:cNvSpPr/>
          <p:nvPr/>
        </p:nvSpPr>
        <p:spPr>
          <a:xfrm>
            <a:off x="4723400" y="2957800"/>
            <a:ext cx="1124100" cy="238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26"/>
          <p:cNvSpPr/>
          <p:nvPr/>
        </p:nvSpPr>
        <p:spPr>
          <a:xfrm>
            <a:off x="4723400" y="3375125"/>
            <a:ext cx="648000" cy="238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6"/>
          <p:cNvSpPr/>
          <p:nvPr/>
        </p:nvSpPr>
        <p:spPr>
          <a:xfrm>
            <a:off x="2264963" y="3375125"/>
            <a:ext cx="4850100" cy="1435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Questions?	</a:t>
            </a:r>
            <a:endParaRPr b="1"/>
          </a:p>
        </p:txBody>
      </p:sp>
      <p:sp>
        <p:nvSpPr>
          <p:cNvPr id="149" name="Google Shape;149;p27"/>
          <p:cNvSpPr txBox="1"/>
          <p:nvPr>
            <p:ph idx="1" type="body"/>
          </p:nvPr>
        </p:nvSpPr>
        <p:spPr>
          <a:xfrm>
            <a:off x="311700" y="13178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b="1" lang="en"/>
              <a:t>Contact Julie Fischer, Volunteer Coordinator</a:t>
            </a:r>
            <a:endParaRPr b="1"/>
          </a:p>
          <a:p>
            <a:pPr indent="0" lvl="0" marL="0" rtl="0" algn="ctr">
              <a:spcBef>
                <a:spcPts val="1200"/>
              </a:spcBef>
              <a:spcAft>
                <a:spcPts val="0"/>
              </a:spcAft>
              <a:buNone/>
            </a:pPr>
            <a:r>
              <a:rPr lang="en"/>
              <a:t>Email </a:t>
            </a:r>
            <a:r>
              <a:rPr lang="en" u="sng">
                <a:solidFill>
                  <a:schemeClr val="hlink"/>
                </a:solidFill>
                <a:hlinkClick r:id="rId3"/>
              </a:rPr>
              <a:t>volunteers@lovettsvilledolphins.org</a:t>
            </a:r>
            <a:r>
              <a:rPr lang="en"/>
              <a:t> anytime</a:t>
            </a:r>
            <a:endParaRPr/>
          </a:p>
          <a:p>
            <a:pPr indent="0" lvl="0" marL="0" rtl="0" algn="ctr">
              <a:spcBef>
                <a:spcPts val="1200"/>
              </a:spcBef>
              <a:spcAft>
                <a:spcPts val="1200"/>
              </a:spcAft>
              <a:buNone/>
            </a:pPr>
            <a:r>
              <a:rPr lang="en"/>
              <a:t>Or just ask at any practice/meet/event!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Volunteering Basics - WE NEED YOUR HELP!</a:t>
            </a:r>
            <a:endParaRPr b="1"/>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Each Dolphins family is asked to volunteer a minimum of 10 credits throughout the course of the season</a:t>
            </a:r>
            <a:endParaRPr b="1"/>
          </a:p>
          <a:p>
            <a:pPr indent="-342900" lvl="0" marL="457200" rtl="0" algn="l">
              <a:spcBef>
                <a:spcPts val="0"/>
              </a:spcBef>
              <a:spcAft>
                <a:spcPts val="0"/>
              </a:spcAft>
              <a:buSzPts val="1800"/>
              <a:buChar char="-"/>
            </a:pPr>
            <a:r>
              <a:rPr lang="en"/>
              <a:t>There are many different types of positions to choose from in order to meet the requirements</a:t>
            </a:r>
            <a:endParaRPr/>
          </a:p>
          <a:p>
            <a:pPr indent="-342900" lvl="0" marL="457200" rtl="0" algn="l">
              <a:spcBef>
                <a:spcPts val="0"/>
              </a:spcBef>
              <a:spcAft>
                <a:spcPts val="0"/>
              </a:spcAft>
              <a:buSzPts val="1800"/>
              <a:buChar char="-"/>
            </a:pPr>
            <a:r>
              <a:rPr lang="en"/>
              <a:t>Sign ups for meet day positions will be opened on </a:t>
            </a:r>
            <a:r>
              <a:rPr b="1" lang="en"/>
              <a:t>SATURDAY MAY 30</a:t>
            </a:r>
            <a:endParaRPr/>
          </a:p>
          <a:p>
            <a:pPr indent="-342900" lvl="0" marL="457200" rtl="0" algn="l">
              <a:spcBef>
                <a:spcPts val="0"/>
              </a:spcBef>
              <a:spcAft>
                <a:spcPts val="0"/>
              </a:spcAft>
              <a:buSzPts val="1800"/>
              <a:buChar char="-"/>
            </a:pPr>
            <a:r>
              <a:rPr lang="en"/>
              <a:t>Meet day volunteers will check in and receive instructions at the meet</a:t>
            </a:r>
            <a:endParaRPr/>
          </a:p>
          <a:p>
            <a:pPr indent="-342900" lvl="0" marL="457200" rtl="0" algn="l">
              <a:spcBef>
                <a:spcPts val="0"/>
              </a:spcBef>
              <a:spcAft>
                <a:spcPts val="0"/>
              </a:spcAft>
              <a:buSzPts val="1800"/>
              <a:buChar char="-"/>
            </a:pPr>
            <a:r>
              <a:rPr lang="en"/>
              <a:t>If a family does not meet the minimum requirement, the credit card on file will be charged at the end of the season in accordance with LDST policy agreement signed at the time of registration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Why do we need Volunteers?</a:t>
            </a:r>
            <a:endParaRPr b="1"/>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Running a meet requires many hands</a:t>
            </a:r>
            <a:endParaRPr/>
          </a:p>
          <a:p>
            <a:pPr indent="-342900" lvl="0" marL="457200" rtl="0" algn="l">
              <a:spcBef>
                <a:spcPts val="0"/>
              </a:spcBef>
              <a:spcAft>
                <a:spcPts val="0"/>
              </a:spcAft>
              <a:buSzPts val="1800"/>
              <a:buChar char="-"/>
            </a:pPr>
            <a:r>
              <a:rPr lang="en"/>
              <a:t>To keep costs down, we rely on volunteers</a:t>
            </a:r>
            <a:endParaRPr/>
          </a:p>
          <a:p>
            <a:pPr indent="-342900" lvl="0" marL="457200" rtl="0" algn="l">
              <a:spcBef>
                <a:spcPts val="0"/>
              </a:spcBef>
              <a:spcAft>
                <a:spcPts val="0"/>
              </a:spcAft>
              <a:buSzPts val="1800"/>
              <a:buChar char="-"/>
            </a:pPr>
            <a:r>
              <a:rPr lang="en"/>
              <a:t>Volunteering allows parents to become participants and understand the sport better</a:t>
            </a:r>
            <a:endParaRPr/>
          </a:p>
          <a:p>
            <a:pPr indent="-342900" lvl="0" marL="457200" rtl="0" algn="l">
              <a:spcBef>
                <a:spcPts val="0"/>
              </a:spcBef>
              <a:spcAft>
                <a:spcPts val="0"/>
              </a:spcAft>
              <a:buSzPts val="1800"/>
              <a:buChar char="-"/>
            </a:pPr>
            <a:r>
              <a:rPr lang="en"/>
              <a:t>It’s important for swimmers and families to understand how much goes in to each event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are </a:t>
            </a:r>
            <a:r>
              <a:rPr b="1" lang="en"/>
              <a:t>the jobs?</a:t>
            </a:r>
            <a:endParaRPr b="1"/>
          </a:p>
        </p:txBody>
      </p:sp>
      <p:sp>
        <p:nvSpPr>
          <p:cNvPr id="73" name="Google Shape;73;p16"/>
          <p:cNvSpPr txBox="1"/>
          <p:nvPr>
            <p:ph idx="1" type="body"/>
          </p:nvPr>
        </p:nvSpPr>
        <p:spPr>
          <a:xfrm>
            <a:off x="311700" y="1152475"/>
            <a:ext cx="4260300" cy="3384900"/>
          </a:xfrm>
          <a:prstGeom prst="rect">
            <a:avLst/>
          </a:prstGeom>
        </p:spPr>
        <p:txBody>
          <a:bodyPr anchorCtr="0" anchor="t" bIns="91425" lIns="91425" spcFirstLastPara="1" rIns="91425" wrap="square" tIns="91425">
            <a:normAutofit fontScale="77500" lnSpcReduction="20000"/>
          </a:bodyPr>
          <a:lstStyle/>
          <a:p>
            <a:pPr indent="0" lvl="0" marL="457200" rtl="0" algn="l">
              <a:spcBef>
                <a:spcPts val="0"/>
              </a:spcBef>
              <a:spcAft>
                <a:spcPts val="0"/>
              </a:spcAft>
              <a:buNone/>
            </a:pPr>
            <a:r>
              <a:rPr b="1" lang="en"/>
              <a:t>Board Membership</a:t>
            </a:r>
            <a:endParaRPr b="1"/>
          </a:p>
          <a:p>
            <a:pPr indent="0" lvl="0" marL="457200" rtl="0" algn="l">
              <a:spcBef>
                <a:spcPts val="1200"/>
              </a:spcBef>
              <a:spcAft>
                <a:spcPts val="0"/>
              </a:spcAft>
              <a:buNone/>
            </a:pPr>
            <a:r>
              <a:rPr b="1" lang="en"/>
              <a:t>Committee Chairs &amp; Members</a:t>
            </a:r>
            <a:endParaRPr b="1"/>
          </a:p>
          <a:p>
            <a:pPr indent="0" lvl="0" marL="457200" rtl="0" algn="l">
              <a:spcBef>
                <a:spcPts val="1200"/>
              </a:spcBef>
              <a:spcAft>
                <a:spcPts val="0"/>
              </a:spcAft>
              <a:buNone/>
            </a:pPr>
            <a:r>
              <a:t/>
            </a:r>
            <a:endParaRPr b="1"/>
          </a:p>
          <a:p>
            <a:pPr indent="0" lvl="0" marL="457200" rtl="0" algn="l">
              <a:spcBef>
                <a:spcPts val="1200"/>
              </a:spcBef>
              <a:spcAft>
                <a:spcPts val="0"/>
              </a:spcAft>
              <a:buNone/>
            </a:pPr>
            <a:r>
              <a:rPr b="1" lang="en"/>
              <a:t>Season-long Positions</a:t>
            </a:r>
            <a:endParaRPr b="1"/>
          </a:p>
          <a:p>
            <a:pPr indent="-297498" lvl="1" marL="914400" rtl="0" algn="l">
              <a:spcBef>
                <a:spcPts val="1200"/>
              </a:spcBef>
              <a:spcAft>
                <a:spcPts val="0"/>
              </a:spcAft>
              <a:buSzPct val="100000"/>
              <a:buChar char="-"/>
            </a:pPr>
            <a:r>
              <a:rPr lang="en"/>
              <a:t>Equipment Manager</a:t>
            </a:r>
            <a:endParaRPr/>
          </a:p>
          <a:p>
            <a:pPr indent="-297498" lvl="1" marL="914400" rtl="0" algn="l">
              <a:spcBef>
                <a:spcPts val="0"/>
              </a:spcBef>
              <a:spcAft>
                <a:spcPts val="0"/>
              </a:spcAft>
              <a:buSzPct val="100000"/>
              <a:buChar char="-"/>
            </a:pPr>
            <a:r>
              <a:rPr lang="en"/>
              <a:t>Ribbon Writer</a:t>
            </a:r>
            <a:endParaRPr/>
          </a:p>
          <a:p>
            <a:pPr indent="-297498" lvl="1" marL="914400" rtl="0" algn="l">
              <a:spcBef>
                <a:spcPts val="0"/>
              </a:spcBef>
              <a:spcAft>
                <a:spcPts val="0"/>
              </a:spcAft>
              <a:buSzPct val="100000"/>
              <a:buChar char="-"/>
            </a:pPr>
            <a:r>
              <a:rPr lang="en"/>
              <a:t>Clerk of Course</a:t>
            </a:r>
            <a:endParaRPr/>
          </a:p>
          <a:p>
            <a:pPr indent="-297498" lvl="1" marL="914400" rtl="0" algn="l">
              <a:spcBef>
                <a:spcPts val="0"/>
              </a:spcBef>
              <a:spcAft>
                <a:spcPts val="0"/>
              </a:spcAft>
              <a:buSzPct val="100000"/>
              <a:buChar char="-"/>
            </a:pPr>
            <a:r>
              <a:rPr lang="en"/>
              <a:t>Clerk of Course Assistant</a:t>
            </a:r>
            <a:endParaRPr/>
          </a:p>
          <a:p>
            <a:pPr indent="-297498" lvl="1" marL="914400" rtl="0" algn="l">
              <a:spcBef>
                <a:spcPts val="0"/>
              </a:spcBef>
              <a:spcAft>
                <a:spcPts val="0"/>
              </a:spcAft>
              <a:buSzPct val="100000"/>
              <a:buChar char="-"/>
            </a:pPr>
            <a:r>
              <a:rPr lang="en"/>
              <a:t>Concessions Assistant</a:t>
            </a:r>
            <a:endParaRPr/>
          </a:p>
          <a:p>
            <a:pPr indent="-297498" lvl="1" marL="914400" rtl="0" algn="l">
              <a:spcBef>
                <a:spcPts val="0"/>
              </a:spcBef>
              <a:spcAft>
                <a:spcPts val="0"/>
              </a:spcAft>
              <a:buSzPct val="100000"/>
              <a:buChar char="-"/>
            </a:pPr>
            <a:r>
              <a:rPr lang="en"/>
              <a:t>Computer Operators</a:t>
            </a:r>
            <a:endParaRPr/>
          </a:p>
          <a:p>
            <a:pPr indent="-297498" lvl="1" marL="914400" rtl="0" algn="l">
              <a:spcBef>
                <a:spcPts val="0"/>
              </a:spcBef>
              <a:spcAft>
                <a:spcPts val="0"/>
              </a:spcAft>
              <a:buSzPct val="100000"/>
              <a:buChar char="-"/>
            </a:pPr>
            <a:r>
              <a:rPr lang="en"/>
              <a:t>Head Timer</a:t>
            </a:r>
            <a:endParaRPr/>
          </a:p>
          <a:p>
            <a:pPr indent="-297498" lvl="1" marL="914400" rtl="0" algn="l">
              <a:spcBef>
                <a:spcPts val="0"/>
              </a:spcBef>
              <a:spcAft>
                <a:spcPts val="0"/>
              </a:spcAft>
              <a:buSzPct val="100000"/>
              <a:buChar char="-"/>
            </a:pPr>
            <a:r>
              <a:rPr lang="en"/>
              <a:t>Head Rounder</a:t>
            </a:r>
            <a:endParaRPr/>
          </a:p>
          <a:p>
            <a:pPr indent="0" lvl="0" marL="0" rtl="0" algn="l">
              <a:spcBef>
                <a:spcPts val="1200"/>
              </a:spcBef>
              <a:spcAft>
                <a:spcPts val="1200"/>
              </a:spcAft>
              <a:buNone/>
            </a:pPr>
            <a:r>
              <a:t/>
            </a:r>
            <a:endParaRPr/>
          </a:p>
        </p:txBody>
      </p:sp>
      <p:sp>
        <p:nvSpPr>
          <p:cNvPr id="74" name="Google Shape;74;p16"/>
          <p:cNvSpPr txBox="1"/>
          <p:nvPr>
            <p:ph idx="1" type="body"/>
          </p:nvPr>
        </p:nvSpPr>
        <p:spPr>
          <a:xfrm>
            <a:off x="4805875" y="341875"/>
            <a:ext cx="4260300" cy="4012500"/>
          </a:xfrm>
          <a:prstGeom prst="rect">
            <a:avLst/>
          </a:prstGeom>
        </p:spPr>
        <p:txBody>
          <a:bodyPr anchorCtr="0" anchor="t" bIns="91425" lIns="91425" spcFirstLastPara="1" rIns="91425" wrap="square" tIns="91425">
            <a:normAutofit fontScale="77500" lnSpcReduction="20000"/>
          </a:bodyPr>
          <a:lstStyle/>
          <a:p>
            <a:pPr indent="0" lvl="0" marL="457200" rtl="0" algn="l">
              <a:spcBef>
                <a:spcPts val="0"/>
              </a:spcBef>
              <a:spcAft>
                <a:spcPts val="0"/>
              </a:spcAft>
              <a:buNone/>
            </a:pPr>
            <a:r>
              <a:rPr b="1" lang="en"/>
              <a:t>Single Meet Positions</a:t>
            </a:r>
            <a:endParaRPr b="1"/>
          </a:p>
          <a:p>
            <a:pPr indent="-297498" lvl="1" marL="914400" rtl="0" algn="l">
              <a:spcBef>
                <a:spcPts val="1200"/>
              </a:spcBef>
              <a:spcAft>
                <a:spcPts val="0"/>
              </a:spcAft>
              <a:buSzPct val="100000"/>
              <a:buChar char="-"/>
            </a:pPr>
            <a:r>
              <a:rPr lang="en"/>
              <a:t>Parking</a:t>
            </a:r>
            <a:endParaRPr/>
          </a:p>
          <a:p>
            <a:pPr indent="-297498" lvl="1" marL="914400" rtl="0" algn="l">
              <a:spcBef>
                <a:spcPts val="0"/>
              </a:spcBef>
              <a:spcAft>
                <a:spcPts val="0"/>
              </a:spcAft>
              <a:buSzPct val="100000"/>
              <a:buChar char="-"/>
            </a:pPr>
            <a:r>
              <a:rPr lang="en"/>
              <a:t>Set Up/Clean Up</a:t>
            </a:r>
            <a:endParaRPr/>
          </a:p>
          <a:p>
            <a:pPr indent="-297498" lvl="1" marL="914400" rtl="0" algn="l">
              <a:spcBef>
                <a:spcPts val="0"/>
              </a:spcBef>
              <a:spcAft>
                <a:spcPts val="0"/>
              </a:spcAft>
              <a:buSzPct val="100000"/>
              <a:buChar char="-"/>
            </a:pPr>
            <a:r>
              <a:rPr lang="en"/>
              <a:t>Rounders</a:t>
            </a:r>
            <a:endParaRPr/>
          </a:p>
          <a:p>
            <a:pPr indent="-297498" lvl="1" marL="914400" rtl="0" algn="l">
              <a:spcBef>
                <a:spcPts val="0"/>
              </a:spcBef>
              <a:spcAft>
                <a:spcPts val="0"/>
              </a:spcAft>
              <a:buSzPct val="100000"/>
              <a:buChar char="-"/>
            </a:pPr>
            <a:r>
              <a:rPr lang="en"/>
              <a:t>Timers</a:t>
            </a:r>
            <a:endParaRPr/>
          </a:p>
          <a:p>
            <a:pPr indent="-297498" lvl="1" marL="914400" rtl="0" algn="l">
              <a:spcBef>
                <a:spcPts val="0"/>
              </a:spcBef>
              <a:spcAft>
                <a:spcPts val="0"/>
              </a:spcAft>
              <a:buSzPct val="100000"/>
              <a:buChar char="-"/>
            </a:pPr>
            <a:r>
              <a:rPr lang="en"/>
              <a:t>Concessions</a:t>
            </a:r>
            <a:endParaRPr/>
          </a:p>
          <a:p>
            <a:pPr indent="-297498" lvl="1" marL="914400" rtl="0" algn="l">
              <a:spcBef>
                <a:spcPts val="0"/>
              </a:spcBef>
              <a:spcAft>
                <a:spcPts val="0"/>
              </a:spcAft>
              <a:buSzPct val="100000"/>
              <a:buChar char="-"/>
            </a:pPr>
            <a:r>
              <a:rPr lang="en"/>
              <a:t>Concessions Pick Up</a:t>
            </a:r>
            <a:endParaRPr/>
          </a:p>
          <a:p>
            <a:pPr indent="-297498" lvl="1" marL="914400" rtl="0" algn="l">
              <a:spcBef>
                <a:spcPts val="0"/>
              </a:spcBef>
              <a:spcAft>
                <a:spcPts val="0"/>
              </a:spcAft>
              <a:buSzPct val="100000"/>
              <a:buChar char="-"/>
            </a:pPr>
            <a:r>
              <a:rPr lang="en"/>
              <a:t>Assistant Clerk of Course (Sometimes)</a:t>
            </a:r>
            <a:endParaRPr/>
          </a:p>
          <a:p>
            <a:pPr indent="-297498" lvl="1" marL="914400" rtl="0" algn="l">
              <a:spcBef>
                <a:spcPts val="0"/>
              </a:spcBef>
              <a:spcAft>
                <a:spcPts val="0"/>
              </a:spcAft>
              <a:buSzPct val="100000"/>
              <a:buChar char="-"/>
            </a:pPr>
            <a:r>
              <a:rPr lang="en"/>
              <a:t>Runners</a:t>
            </a:r>
            <a:endParaRPr/>
          </a:p>
          <a:p>
            <a:pPr indent="-297498" lvl="1" marL="914400" rtl="0" algn="l">
              <a:spcBef>
                <a:spcPts val="0"/>
              </a:spcBef>
              <a:spcAft>
                <a:spcPts val="0"/>
              </a:spcAft>
              <a:buSzPct val="100000"/>
              <a:buChar char="-"/>
            </a:pPr>
            <a:r>
              <a:rPr lang="en"/>
              <a:t>Computer Operator Assistants</a:t>
            </a:r>
            <a:endParaRPr/>
          </a:p>
          <a:p>
            <a:pPr indent="-297498" lvl="1" marL="914400" rtl="0" algn="l">
              <a:spcBef>
                <a:spcPts val="0"/>
              </a:spcBef>
              <a:spcAft>
                <a:spcPts val="0"/>
              </a:spcAft>
              <a:buSzPct val="100000"/>
              <a:buChar char="-"/>
            </a:pPr>
            <a:r>
              <a:rPr lang="en"/>
              <a:t>Heat Winner Ribbon Distribution</a:t>
            </a:r>
            <a:endParaRPr/>
          </a:p>
          <a:p>
            <a:pPr indent="-297498" lvl="1" marL="914400" rtl="0" algn="l">
              <a:spcBef>
                <a:spcPts val="0"/>
              </a:spcBef>
              <a:spcAft>
                <a:spcPts val="0"/>
              </a:spcAft>
              <a:buSzPct val="100000"/>
              <a:buChar char="-"/>
            </a:pPr>
            <a:r>
              <a:rPr lang="en"/>
              <a:t>Stroke and Turn Officials</a:t>
            </a:r>
            <a:endParaRPr/>
          </a:p>
          <a:p>
            <a:pPr indent="-297498" lvl="1" marL="914400" rtl="0" algn="l">
              <a:spcBef>
                <a:spcPts val="0"/>
              </a:spcBef>
              <a:spcAft>
                <a:spcPts val="0"/>
              </a:spcAft>
              <a:buSzPct val="100000"/>
              <a:buChar char="-"/>
            </a:pPr>
            <a:r>
              <a:rPr lang="en"/>
              <a:t>Referee</a:t>
            </a:r>
            <a:endParaRPr/>
          </a:p>
          <a:p>
            <a:pPr indent="-297498" lvl="1" marL="914400" rtl="0" algn="l">
              <a:spcBef>
                <a:spcPts val="0"/>
              </a:spcBef>
              <a:spcAft>
                <a:spcPts val="0"/>
              </a:spcAft>
              <a:buSzPct val="100000"/>
              <a:buChar char="-"/>
            </a:pPr>
            <a:r>
              <a:rPr lang="en"/>
              <a:t>Starter</a:t>
            </a:r>
            <a:endParaRPr/>
          </a:p>
          <a:p>
            <a:pPr indent="0" lvl="0" marL="457200" rtl="0" algn="l">
              <a:spcBef>
                <a:spcPts val="1200"/>
              </a:spcBef>
              <a:spcAft>
                <a:spcPts val="0"/>
              </a:spcAft>
              <a:buNone/>
            </a:pPr>
            <a:r>
              <a:rPr b="1" lang="en"/>
              <a:t>Special Events Help</a:t>
            </a:r>
            <a:endParaRPr b="1"/>
          </a:p>
          <a:p>
            <a:pPr indent="-297498" lvl="1" marL="914400" rtl="0" algn="l">
              <a:spcBef>
                <a:spcPts val="1200"/>
              </a:spcBef>
              <a:spcAft>
                <a:spcPts val="0"/>
              </a:spcAft>
              <a:buSzPct val="100000"/>
              <a:buChar char="-"/>
            </a:pPr>
            <a:r>
              <a:rPr lang="en"/>
              <a:t>Parade</a:t>
            </a:r>
            <a:endParaRPr/>
          </a:p>
          <a:p>
            <a:pPr indent="-297498" lvl="1" marL="914400" rtl="0" algn="l">
              <a:spcBef>
                <a:spcPts val="0"/>
              </a:spcBef>
              <a:spcAft>
                <a:spcPts val="0"/>
              </a:spcAft>
              <a:buSzPct val="100000"/>
              <a:buChar char="-"/>
            </a:pPr>
            <a:r>
              <a:rPr lang="en"/>
              <a:t>Set Up/Clean up @ Parties</a:t>
            </a:r>
            <a:endParaRPr/>
          </a:p>
          <a:p>
            <a:pPr indent="-297498" lvl="1" marL="914400" rtl="0" algn="l">
              <a:spcBef>
                <a:spcPts val="0"/>
              </a:spcBef>
              <a:spcAft>
                <a:spcPts val="0"/>
              </a:spcAft>
              <a:buSzPct val="100000"/>
              <a:buChar char="-"/>
            </a:pPr>
            <a:r>
              <a:rPr lang="en"/>
              <a:t>Other occasional opportunities</a:t>
            </a:r>
            <a:endParaRPr/>
          </a:p>
          <a:p>
            <a:pPr indent="0" lvl="0" marL="0" rtl="0" algn="l">
              <a:spcBef>
                <a:spcPts val="1200"/>
              </a:spcBef>
              <a:spcAft>
                <a:spcPts val="1200"/>
              </a:spcAft>
              <a:buNone/>
            </a:pPr>
            <a:r>
              <a:t/>
            </a:r>
            <a:endParaRPr/>
          </a:p>
        </p:txBody>
      </p:sp>
      <p:sp>
        <p:nvSpPr>
          <p:cNvPr id="75" name="Google Shape;75;p16"/>
          <p:cNvSpPr txBox="1"/>
          <p:nvPr/>
        </p:nvSpPr>
        <p:spPr>
          <a:xfrm>
            <a:off x="1150400" y="4354375"/>
            <a:ext cx="6712200" cy="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Descriptions for all positions can be found on the website!</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Do I Volunteer?</a:t>
            </a:r>
            <a:endParaRPr b="1"/>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Sign Up on the Team Website</a:t>
            </a:r>
            <a:endParaRPr/>
          </a:p>
          <a:p>
            <a:pPr indent="-342900" lvl="0" marL="457200" rtl="0" algn="l">
              <a:spcBef>
                <a:spcPts val="0"/>
              </a:spcBef>
              <a:spcAft>
                <a:spcPts val="0"/>
              </a:spcAft>
              <a:buSzPts val="1800"/>
              <a:buChar char="-"/>
            </a:pPr>
            <a:r>
              <a:rPr lang="en"/>
              <a:t>Show up on-time</a:t>
            </a:r>
            <a:endParaRPr/>
          </a:p>
          <a:p>
            <a:pPr indent="-342900" lvl="0" marL="457200" rtl="0" algn="l">
              <a:spcBef>
                <a:spcPts val="0"/>
              </a:spcBef>
              <a:spcAft>
                <a:spcPts val="0"/>
              </a:spcAft>
              <a:buSzPts val="1800"/>
              <a:buChar char="-"/>
            </a:pPr>
            <a:r>
              <a:rPr lang="en"/>
              <a:t>Sign in at the event </a:t>
            </a:r>
            <a:endParaRPr/>
          </a:p>
          <a:p>
            <a:pPr indent="0" lvl="0" marL="914400" rtl="0" algn="l">
              <a:spcBef>
                <a:spcPts val="1200"/>
              </a:spcBef>
              <a:spcAft>
                <a:spcPts val="0"/>
              </a:spcAft>
              <a:buNone/>
            </a:pPr>
            <a:r>
              <a:rPr lang="en" sz="1300"/>
              <a:t>Check in will be at the gate near the picnic tables for home meets.  Location will vary during away meets, but is generally in our team area.</a:t>
            </a:r>
            <a:endParaRPr sz="1300"/>
          </a:p>
          <a:p>
            <a:pPr indent="-342900" lvl="0" marL="457200" rtl="0" algn="l">
              <a:spcBef>
                <a:spcPts val="1200"/>
              </a:spcBef>
              <a:spcAft>
                <a:spcPts val="0"/>
              </a:spcAft>
              <a:buSzPts val="1800"/>
              <a:buChar char="-"/>
            </a:pPr>
            <a:r>
              <a:rPr lang="en"/>
              <a:t>Perform the job in its entirety </a:t>
            </a:r>
            <a:endParaRPr/>
          </a:p>
          <a:p>
            <a:pPr indent="0" lvl="0" marL="914400" rtl="0" algn="l">
              <a:spcBef>
                <a:spcPts val="1200"/>
              </a:spcBef>
              <a:spcAft>
                <a:spcPts val="0"/>
              </a:spcAft>
              <a:buNone/>
            </a:pPr>
            <a:r>
              <a:rPr lang="en" sz="1300"/>
              <a:t>If you have an emergency, please let the Volunteer Coordinator know ASAP so that we can identify </a:t>
            </a:r>
            <a:r>
              <a:rPr lang="en" sz="1300"/>
              <a:t>someone</a:t>
            </a:r>
            <a:r>
              <a:rPr lang="en" sz="1300"/>
              <a:t> to fill in temporarily!</a:t>
            </a:r>
            <a:endParaRPr sz="1300"/>
          </a:p>
          <a:p>
            <a:pPr indent="-342900" lvl="0" marL="457200" rtl="0" algn="l">
              <a:spcBef>
                <a:spcPts val="1200"/>
              </a:spcBef>
              <a:spcAft>
                <a:spcPts val="0"/>
              </a:spcAft>
              <a:buSzPts val="1800"/>
              <a:buChar char="-"/>
            </a:pPr>
            <a:r>
              <a:rPr lang="en"/>
              <a:t>Clean up/check out as relevant</a:t>
            </a:r>
            <a:endParaRPr/>
          </a:p>
          <a:p>
            <a:pPr indent="-342900" lvl="0" marL="457200" rtl="0" algn="l">
              <a:spcBef>
                <a:spcPts val="0"/>
              </a:spcBef>
              <a:spcAft>
                <a:spcPts val="0"/>
              </a:spcAft>
              <a:buSzPts val="1800"/>
              <a:buChar char="-"/>
            </a:pPr>
            <a:r>
              <a:rPr lang="en"/>
              <a:t>Track your credits on the Team Website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2025075" y="1084676"/>
            <a:ext cx="4760326" cy="3674176"/>
          </a:xfrm>
          <a:prstGeom prst="rect">
            <a:avLst/>
          </a:prstGeom>
          <a:noFill/>
          <a:ln>
            <a:noFill/>
          </a:ln>
        </p:spPr>
      </p:pic>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Do I Sign Up?</a:t>
            </a:r>
            <a:endParaRPr b="1"/>
          </a:p>
        </p:txBody>
      </p:sp>
      <p:sp>
        <p:nvSpPr>
          <p:cNvPr id="88" name="Google Shape;88;p18"/>
          <p:cNvSpPr/>
          <p:nvPr/>
        </p:nvSpPr>
        <p:spPr>
          <a:xfrm>
            <a:off x="3350775" y="2571744"/>
            <a:ext cx="623400" cy="292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Do I Sign Up?</a:t>
            </a:r>
            <a:endParaRPr b="1"/>
          </a:p>
        </p:txBody>
      </p:sp>
      <p:pic>
        <p:nvPicPr>
          <p:cNvPr id="94" name="Google Shape;94;p19"/>
          <p:cNvPicPr preferRelativeResize="0"/>
          <p:nvPr/>
        </p:nvPicPr>
        <p:blipFill>
          <a:blip r:embed="rId3">
            <a:alphaModFix/>
          </a:blip>
          <a:stretch>
            <a:fillRect/>
          </a:stretch>
        </p:blipFill>
        <p:spPr>
          <a:xfrm>
            <a:off x="1711325" y="1061400"/>
            <a:ext cx="5541325" cy="3834899"/>
          </a:xfrm>
          <a:prstGeom prst="rect">
            <a:avLst/>
          </a:prstGeom>
          <a:noFill/>
          <a:ln>
            <a:noFill/>
          </a:ln>
        </p:spPr>
      </p:pic>
      <p:sp>
        <p:nvSpPr>
          <p:cNvPr id="95" name="Google Shape;95;p19"/>
          <p:cNvSpPr/>
          <p:nvPr/>
        </p:nvSpPr>
        <p:spPr>
          <a:xfrm>
            <a:off x="5699100" y="2990069"/>
            <a:ext cx="623400" cy="292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b="1" lang="en"/>
              <a:t>How Do I Sign Up?</a:t>
            </a:r>
            <a:endParaRPr/>
          </a:p>
        </p:txBody>
      </p:sp>
      <p:pic>
        <p:nvPicPr>
          <p:cNvPr id="101" name="Google Shape;101;p20"/>
          <p:cNvPicPr preferRelativeResize="0"/>
          <p:nvPr/>
        </p:nvPicPr>
        <p:blipFill>
          <a:blip r:embed="rId3">
            <a:alphaModFix/>
          </a:blip>
          <a:stretch>
            <a:fillRect/>
          </a:stretch>
        </p:blipFill>
        <p:spPr>
          <a:xfrm>
            <a:off x="1866500" y="1160625"/>
            <a:ext cx="5081026" cy="3577764"/>
          </a:xfrm>
          <a:prstGeom prst="rect">
            <a:avLst/>
          </a:prstGeom>
          <a:noFill/>
          <a:ln>
            <a:noFill/>
          </a:ln>
        </p:spPr>
      </p:pic>
      <p:sp>
        <p:nvSpPr>
          <p:cNvPr id="102" name="Google Shape;102;p20"/>
          <p:cNvSpPr/>
          <p:nvPr/>
        </p:nvSpPr>
        <p:spPr>
          <a:xfrm>
            <a:off x="2219250" y="3021513"/>
            <a:ext cx="978000" cy="572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b="1" lang="en"/>
              <a:t>How Do I Sign Up?</a:t>
            </a:r>
            <a:endParaRPr/>
          </a:p>
        </p:txBody>
      </p:sp>
      <p:pic>
        <p:nvPicPr>
          <p:cNvPr id="108" name="Google Shape;108;p21"/>
          <p:cNvPicPr preferRelativeResize="0"/>
          <p:nvPr/>
        </p:nvPicPr>
        <p:blipFill>
          <a:blip r:embed="rId3">
            <a:alphaModFix/>
          </a:blip>
          <a:stretch>
            <a:fillRect/>
          </a:stretch>
        </p:blipFill>
        <p:spPr>
          <a:xfrm>
            <a:off x="2244025" y="1017725"/>
            <a:ext cx="5184039" cy="3820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